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6" r:id="rId2"/>
    <p:sldId id="266" r:id="rId3"/>
    <p:sldId id="383" r:id="rId4"/>
    <p:sldId id="397" r:id="rId5"/>
    <p:sldId id="398" r:id="rId6"/>
    <p:sldId id="399" r:id="rId7"/>
    <p:sldId id="400" r:id="rId8"/>
    <p:sldId id="401" r:id="rId9"/>
    <p:sldId id="457" r:id="rId10"/>
    <p:sldId id="458" r:id="rId11"/>
    <p:sldId id="459" r:id="rId12"/>
    <p:sldId id="460" r:id="rId13"/>
    <p:sldId id="461" r:id="rId14"/>
    <p:sldId id="462" r:id="rId15"/>
    <p:sldId id="463" r:id="rId16"/>
    <p:sldId id="464" r:id="rId17"/>
    <p:sldId id="465" r:id="rId18"/>
    <p:sldId id="466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67" r:id="rId27"/>
    <p:sldId id="409" r:id="rId28"/>
    <p:sldId id="469" r:id="rId29"/>
    <p:sldId id="468" r:id="rId30"/>
    <p:sldId id="410" r:id="rId31"/>
    <p:sldId id="411" r:id="rId32"/>
    <p:sldId id="412" r:id="rId33"/>
    <p:sldId id="470" r:id="rId34"/>
    <p:sldId id="413" r:id="rId35"/>
    <p:sldId id="414" r:id="rId36"/>
    <p:sldId id="415" r:id="rId37"/>
    <p:sldId id="416" r:id="rId38"/>
    <p:sldId id="417" r:id="rId39"/>
    <p:sldId id="418" r:id="rId40"/>
    <p:sldId id="452" r:id="rId41"/>
    <p:sldId id="419" r:id="rId42"/>
    <p:sldId id="420" r:id="rId43"/>
    <p:sldId id="471" r:id="rId44"/>
    <p:sldId id="453" r:id="rId45"/>
    <p:sldId id="421" r:id="rId46"/>
    <p:sldId id="422" r:id="rId47"/>
    <p:sldId id="423" r:id="rId48"/>
    <p:sldId id="472" r:id="rId49"/>
    <p:sldId id="424" r:id="rId50"/>
    <p:sldId id="425" r:id="rId51"/>
    <p:sldId id="426" r:id="rId52"/>
    <p:sldId id="428" r:id="rId53"/>
    <p:sldId id="429" r:id="rId54"/>
    <p:sldId id="430" r:id="rId55"/>
    <p:sldId id="431" r:id="rId56"/>
    <p:sldId id="432" r:id="rId57"/>
    <p:sldId id="433" r:id="rId58"/>
    <p:sldId id="435" r:id="rId59"/>
    <p:sldId id="436" r:id="rId60"/>
    <p:sldId id="437" r:id="rId61"/>
    <p:sldId id="473" r:id="rId62"/>
    <p:sldId id="438" r:id="rId63"/>
    <p:sldId id="439" r:id="rId64"/>
    <p:sldId id="440" r:id="rId65"/>
    <p:sldId id="441" r:id="rId66"/>
    <p:sldId id="442" r:id="rId67"/>
    <p:sldId id="454" r:id="rId68"/>
    <p:sldId id="443" r:id="rId69"/>
    <p:sldId id="444" r:id="rId70"/>
    <p:sldId id="474" r:id="rId71"/>
    <p:sldId id="445" r:id="rId72"/>
    <p:sldId id="475" r:id="rId73"/>
    <p:sldId id="446" r:id="rId74"/>
    <p:sldId id="447" r:id="rId75"/>
    <p:sldId id="476" r:id="rId76"/>
    <p:sldId id="477" r:id="rId77"/>
    <p:sldId id="448" r:id="rId78"/>
    <p:sldId id="449" r:id="rId79"/>
    <p:sldId id="455" r:id="rId80"/>
    <p:sldId id="450" r:id="rId81"/>
    <p:sldId id="451" r:id="rId82"/>
    <p:sldId id="479" r:id="rId83"/>
    <p:sldId id="478" r:id="rId84"/>
    <p:sldId id="456" r:id="rId85"/>
    <p:sldId id="480" r:id="rId86"/>
    <p:sldId id="481" r:id="rId87"/>
    <p:sldId id="482" r:id="rId88"/>
    <p:sldId id="483" r:id="rId89"/>
    <p:sldId id="484" r:id="rId90"/>
    <p:sldId id="485" r:id="rId91"/>
    <p:sldId id="486" r:id="rId92"/>
    <p:sldId id="487" r:id="rId93"/>
    <p:sldId id="488" r:id="rId94"/>
    <p:sldId id="489" r:id="rId95"/>
    <p:sldId id="490" r:id="rId9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4213" autoAdjust="0"/>
  </p:normalViewPr>
  <p:slideViewPr>
    <p:cSldViewPr>
      <p:cViewPr>
        <p:scale>
          <a:sx n="100" d="100"/>
          <a:sy n="100" d="100"/>
        </p:scale>
        <p:origin x="-2112" y="-288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1137B9-5383-4519-A69D-AA54E0B9CE3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6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323528" y="5301208"/>
            <a:ext cx="8229600" cy="1319660"/>
          </a:xfrm>
        </p:spPr>
        <p:txBody>
          <a:bodyPr/>
          <a:lstStyle>
            <a:lvl1pPr algn="l">
              <a:defRPr sz="3600" b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9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31263"/>
            <a:ext cx="4614859" cy="463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3645024"/>
            <a:ext cx="4283968" cy="126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1" y="68638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네트워크 개론(3판)_표지-3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2096"/>
          </a:xfrm>
          <a:prstGeom prst="rect">
            <a:avLst/>
          </a:prstGeom>
        </p:spPr>
      </p:pic>
      <p:sp>
        <p:nvSpPr>
          <p:cNvPr id="19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0" name="제목 13"/>
          <p:cNvSpPr txBox="1">
            <a:spLocks/>
          </p:cNvSpPr>
          <p:nvPr userDrawn="1"/>
        </p:nvSpPr>
        <p:spPr bwMode="auto">
          <a:xfrm>
            <a:off x="323528" y="5280651"/>
            <a:ext cx="8229600" cy="131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3600" dirty="0" smtClean="0"/>
              <a:t>Chapter</a:t>
            </a:r>
            <a:r>
              <a:rPr lang="en-US" altLang="ko-KR" dirty="0" smtClean="0"/>
              <a:t> 10.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네트워크 보안</a:t>
            </a:r>
            <a:endParaRPr lang="ko-KR" altLang="en-US" dirty="0"/>
          </a:p>
        </p:txBody>
      </p:sp>
      <p:pic>
        <p:nvPicPr>
          <p:cNvPr id="21" name="Picture 3" descr="네트워크 개론(3판)_표지-2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t="4470" b="42335"/>
          <a:stretch/>
        </p:blipFill>
        <p:spPr>
          <a:xfrm>
            <a:off x="0" y="0"/>
            <a:ext cx="7164288" cy="4885675"/>
          </a:xfrm>
          <a:prstGeom prst="rect">
            <a:avLst/>
          </a:prstGeom>
        </p:spPr>
      </p:pic>
      <p:pic>
        <p:nvPicPr>
          <p:cNvPr id="22" name="Picture 5" descr="네트워크 개론(3판)_표지-4.pn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10234" r="6651" b="6373"/>
          <a:stretch/>
        </p:blipFill>
        <p:spPr>
          <a:xfrm>
            <a:off x="4499992" y="1170090"/>
            <a:ext cx="4644008" cy="4059110"/>
          </a:xfrm>
          <a:prstGeom prst="rect">
            <a:avLst/>
          </a:prstGeom>
        </p:spPr>
      </p:pic>
      <p:pic>
        <p:nvPicPr>
          <p:cNvPr id="23" name="Picture 7" descr="한빛로고.png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2" y="4568353"/>
            <a:ext cx="2093402" cy="20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2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25326"/>
            <a:ext cx="2573597" cy="7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네트워크 개론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쉽게 배우는 네트워크의 기본 원리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 userDrawn="1"/>
        </p:nvSpPr>
        <p:spPr>
          <a:xfrm>
            <a:off x="725513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13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Font typeface="Wingdings" pitchFamily="2" charset="2"/>
              <a:buChar char="§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4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7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해커가 </a:t>
            </a:r>
            <a:r>
              <a:rPr lang="ko-KR" altLang="en-US" dirty="0"/>
              <a:t>악성 앱을 제작하여 사용자가 다운로드하도록 클라우드 서비스에 </a:t>
            </a:r>
            <a:r>
              <a:rPr lang="ko-KR" altLang="en-US" dirty="0" smtClean="0"/>
              <a:t>업로 드한다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해커가 </a:t>
            </a:r>
            <a:r>
              <a:rPr lang="ko-KR" altLang="en-US" dirty="0"/>
              <a:t>사용자에게 스미싱 문자 메시지를 발송한다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en-US" altLang="ko-KR" dirty="0" smtClean="0"/>
              <a:t> </a:t>
            </a:r>
            <a:r>
              <a:rPr lang="ko-KR" altLang="en-US" dirty="0"/>
              <a:t>사용자가 문자 메시지에 포함된 </a:t>
            </a:r>
            <a:r>
              <a:rPr lang="en-US" altLang="ko-KR" dirty="0"/>
              <a:t>URL</a:t>
            </a:r>
            <a:r>
              <a:rPr lang="ko-KR" altLang="en-US" dirty="0"/>
              <a:t>을 클릭하면 악성 앱 설치 파일인 </a:t>
            </a:r>
            <a:r>
              <a:rPr lang="en-US" altLang="ko-KR" dirty="0"/>
              <a:t>APK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파일이 자동으로 </a:t>
            </a:r>
            <a:r>
              <a:rPr lang="ko-KR" altLang="en-US" dirty="0"/>
              <a:t>다운로드된다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다운로드된 </a:t>
            </a:r>
            <a:r>
              <a:rPr lang="en-US" altLang="ko-KR" dirty="0"/>
              <a:t>APK </a:t>
            </a:r>
            <a:r>
              <a:rPr lang="ko-KR" altLang="en-US" dirty="0"/>
              <a:t>파일을 사용자가 클릭하면 악성 앱이 설치된다</a:t>
            </a:r>
            <a:r>
              <a:rPr lang="en-US" altLang="ko-KR" dirty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설치된 </a:t>
            </a:r>
            <a:r>
              <a:rPr lang="ko-KR" altLang="en-US" dirty="0"/>
              <a:t>악성 앱을 실행하면 개인 정보</a:t>
            </a:r>
            <a:r>
              <a:rPr lang="en-US" altLang="ko-KR" dirty="0"/>
              <a:t>, </a:t>
            </a:r>
            <a:r>
              <a:rPr lang="ko-KR" altLang="en-US" dirty="0"/>
              <a:t>금융 정보 등이 해커가 지정한 공격자 서버로 </a:t>
            </a:r>
            <a:r>
              <a:rPr lang="ko-KR" altLang="en-US" dirty="0" smtClean="0"/>
              <a:t>전송된다</a:t>
            </a:r>
            <a:r>
              <a:rPr lang="en-US" altLang="ko-KR" dirty="0" smtClean="0"/>
              <a:t>.</a:t>
            </a:r>
          </a:p>
          <a:p>
            <a:pPr lvl="2">
              <a:buClr>
                <a:schemeClr val="accent2"/>
              </a:buClr>
            </a:pPr>
            <a:endParaRPr lang="en-US" altLang="ko-KR" dirty="0" smtClean="0"/>
          </a:p>
          <a:p>
            <a:pPr lvl="2">
              <a:buClr>
                <a:schemeClr val="accent2"/>
              </a:buClr>
            </a:pPr>
            <a:r>
              <a:rPr lang="ko-KR" altLang="en-US" sz="1800" b="1" dirty="0" smtClean="0"/>
              <a:t>스미싱의 특징</a:t>
            </a:r>
            <a:endParaRPr lang="en-US" altLang="ko-KR" sz="1800" b="1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스마트폰에 많이 설치되는 정상 어플</a:t>
            </a:r>
            <a:r>
              <a:rPr lang="en-US" altLang="ko-KR" dirty="0" smtClean="0"/>
              <a:t>(ex. </a:t>
            </a:r>
            <a:r>
              <a:rPr lang="ko-KR" altLang="en-US" dirty="0" smtClean="0"/>
              <a:t>플레이스토어</a:t>
            </a:r>
            <a:r>
              <a:rPr lang="en-US" altLang="ko-KR" dirty="0"/>
              <a:t>, </a:t>
            </a:r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모바일 백신 등</a:t>
            </a:r>
            <a:r>
              <a:rPr lang="en-US" altLang="ko-KR" dirty="0"/>
              <a:t>)</a:t>
            </a:r>
            <a:r>
              <a:rPr lang="ko-KR" altLang="en-US" dirty="0"/>
              <a:t>을 사칭하여 악성 앱 설치를 유도한다</a:t>
            </a:r>
            <a:r>
              <a:rPr lang="en-US" altLang="ko-KR" dirty="0"/>
              <a:t>.</a:t>
            </a:r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 smtClean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모바일 뱅킹 등 특정 앱이 실행되면 ‘업데이트 파일입니다’와 같은 안내 메시지를 띄워 사용자가 악성 앱을 다운로드하도록 유도한다</a:t>
            </a:r>
            <a:r>
              <a:rPr lang="en-US" altLang="ko-KR" dirty="0"/>
              <a:t>.</a:t>
            </a:r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 smtClean="0"/>
              <a:t>사용자가 </a:t>
            </a:r>
            <a:r>
              <a:rPr lang="ko-KR" altLang="en-US" dirty="0"/>
              <a:t>악성 앱을 설치하도록 유도하기 위해 관심을 끄는 다양한 형태의 </a:t>
            </a:r>
            <a:r>
              <a:rPr lang="en-US" altLang="ko-KR" dirty="0"/>
              <a:t>SMS(</a:t>
            </a:r>
            <a:r>
              <a:rPr lang="ko-KR" altLang="en-US" dirty="0"/>
              <a:t>청첩장</a:t>
            </a:r>
            <a:r>
              <a:rPr lang="en-US" altLang="ko-KR" dirty="0"/>
              <a:t>, </a:t>
            </a:r>
            <a:r>
              <a:rPr lang="ko-KR" altLang="en-US" dirty="0"/>
              <a:t>돌잔치 초대장</a:t>
            </a:r>
            <a:r>
              <a:rPr lang="en-US" altLang="ko-KR" dirty="0"/>
              <a:t>, </a:t>
            </a:r>
            <a:r>
              <a:rPr lang="ko-KR" altLang="en-US" dirty="0"/>
              <a:t>배송 지연이나 수령 확인 등의 택배 사칭</a:t>
            </a:r>
            <a:r>
              <a:rPr lang="en-US" altLang="ko-KR" dirty="0"/>
              <a:t>, </a:t>
            </a:r>
            <a:r>
              <a:rPr lang="ko-KR" altLang="en-US" dirty="0"/>
              <a:t>지인 사칭 등</a:t>
            </a:r>
            <a:r>
              <a:rPr lang="en-US" altLang="ko-KR" dirty="0"/>
              <a:t>)</a:t>
            </a:r>
            <a:r>
              <a:rPr lang="ko-KR" altLang="en-US" dirty="0"/>
              <a:t>를 전송한다</a:t>
            </a:r>
            <a:r>
              <a:rPr lang="en-US" altLang="ko-KR" dirty="0"/>
              <a:t>.</a:t>
            </a:r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en-US" altLang="ko-KR" dirty="0" smtClean="0"/>
              <a:t>URL</a:t>
            </a:r>
            <a:r>
              <a:rPr lang="ko-KR" altLang="en-US" dirty="0"/>
              <a:t>은 단축 서비스를 사용하여 사용자가 사이트의 정보를 알기 어렵고</a:t>
            </a:r>
            <a:r>
              <a:rPr lang="en-US" altLang="ko-KR" dirty="0"/>
              <a:t>, </a:t>
            </a:r>
            <a:r>
              <a:rPr lang="ko-KR" altLang="en-US" dirty="0"/>
              <a:t>정상적인 사이트와 매우 유사하게 제작된 피싱 사이트로 연결된다</a:t>
            </a:r>
            <a:r>
              <a:rPr lang="en-US" altLang="ko-KR" dirty="0"/>
              <a:t>. </a:t>
            </a:r>
            <a:r>
              <a:rPr lang="ko-KR" altLang="en-US" dirty="0"/>
              <a:t>최근에는 정상적인 사이트와 유사한 인터넷 주소를 사용하는 경우도 있으므로 주의해야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스미싱 예방</a:t>
            </a:r>
          </a:p>
          <a:p>
            <a:pPr lvl="3"/>
            <a:r>
              <a:rPr lang="ko-KR" altLang="en-US" dirty="0" smtClean="0"/>
              <a:t>출처가 </a:t>
            </a:r>
            <a:r>
              <a:rPr lang="ko-KR" altLang="en-US" dirty="0"/>
              <a:t>불분명한 </a:t>
            </a:r>
            <a:r>
              <a:rPr lang="en-US" altLang="ko-KR" dirty="0"/>
              <a:t>APK </a:t>
            </a:r>
            <a:r>
              <a:rPr lang="ko-KR" altLang="en-US" dirty="0"/>
              <a:t>파일이 다운로드되어 악성 앱이 설치되는 것을 방지하려면 스마트폰 환경 설정에서 ‘알 수 없는 출처 앱 설치’ 기능을 해제한다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스미싱 </a:t>
            </a:r>
            <a:r>
              <a:rPr lang="ko-KR" altLang="en-US" dirty="0"/>
              <a:t>차단 앱을 설치하면 스미싱으로 의심되는 </a:t>
            </a:r>
            <a:r>
              <a:rPr lang="en-US" altLang="ko-KR" dirty="0"/>
              <a:t>SMS</a:t>
            </a:r>
            <a:r>
              <a:rPr lang="ko-KR" altLang="en-US" dirty="0"/>
              <a:t>를 사전에 차단할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모바일 </a:t>
            </a:r>
            <a:r>
              <a:rPr lang="ko-KR" altLang="en-US" dirty="0"/>
              <a:t>백신을 설치하여 스마트폰의 보안 상태를 주기적으로 점검하고</a:t>
            </a:r>
            <a:r>
              <a:rPr lang="en-US" altLang="ko-KR" dirty="0"/>
              <a:t>, </a:t>
            </a:r>
            <a:r>
              <a:rPr lang="ko-KR" altLang="en-US" dirty="0"/>
              <a:t>설치된 앱에 악성 코드가 포함되었는지 확인한다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스마트폰 </a:t>
            </a:r>
            <a:r>
              <a:rPr lang="ko-KR" altLang="en-US" dirty="0"/>
              <a:t>운영체제를 항상 최신 버전으로 업데이트하여 보안상 취약점이 없도록 관리한다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보호되지 않는 </a:t>
            </a:r>
            <a:r>
              <a:rPr lang="ko-KR" altLang="en-US" dirty="0"/>
              <a:t>무선 공유기의 사용을 금지한다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>
              <a:buFont typeface="+mj-lt"/>
              <a:buAutoNum type="arabicPeriod" startAt="2"/>
            </a:pPr>
            <a:r>
              <a:rPr lang="ko-KR" altLang="en-US" dirty="0" smtClean="0"/>
              <a:t>랜섬웨어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랜섬웨어는 몸값</a:t>
            </a:r>
            <a:r>
              <a:rPr lang="en-US" altLang="ko-KR" b="0" dirty="0" smtClean="0"/>
              <a:t>ransom</a:t>
            </a:r>
            <a:r>
              <a:rPr lang="ko-KR" altLang="en-US" b="0" dirty="0" smtClean="0"/>
              <a:t>과 소프트웨어</a:t>
            </a:r>
            <a:r>
              <a:rPr lang="en-US" altLang="ko-KR" b="0" dirty="0" smtClean="0"/>
              <a:t>software</a:t>
            </a:r>
            <a:r>
              <a:rPr lang="ko-KR" altLang="en-US" b="0" dirty="0" smtClean="0"/>
              <a:t>의 </a:t>
            </a:r>
            <a:r>
              <a:rPr lang="ko-KR" altLang="en-US" b="0" dirty="0"/>
              <a:t>합성어로</a:t>
            </a:r>
            <a:r>
              <a:rPr lang="en-US" altLang="ko-KR" b="0" dirty="0"/>
              <a:t>, </a:t>
            </a:r>
            <a:r>
              <a:rPr lang="ko-KR" altLang="en-US" b="0" dirty="0"/>
              <a:t>시스템을 잠그거나 데이터를 암호화하여 사용할 수 없게 하고 이를 인질로 금전을 요구하는 악성 프로그램이다</a:t>
            </a:r>
            <a:r>
              <a:rPr lang="en-US" altLang="ko-KR" b="0" dirty="0"/>
              <a:t>. </a:t>
            </a:r>
            <a:r>
              <a:rPr lang="ko-KR" altLang="en-US" b="0" dirty="0"/>
              <a:t>랜섬웨어는 신뢰할 수 없는 사이트</a:t>
            </a:r>
            <a:r>
              <a:rPr lang="en-US" altLang="ko-KR" b="0" dirty="0"/>
              <a:t>, </a:t>
            </a:r>
            <a:r>
              <a:rPr lang="ko-KR" altLang="en-US" b="0" dirty="0"/>
              <a:t>스팸메일</a:t>
            </a:r>
            <a:r>
              <a:rPr lang="en-US" altLang="ko-KR" b="0" dirty="0"/>
              <a:t>, </a:t>
            </a:r>
            <a:r>
              <a:rPr lang="ko-KR" altLang="en-US" b="0" dirty="0"/>
              <a:t>파일 공유 사이트</a:t>
            </a:r>
            <a:r>
              <a:rPr lang="en-US" altLang="ko-KR" b="0" dirty="0"/>
              <a:t>, </a:t>
            </a:r>
            <a:r>
              <a:rPr lang="ko-KR" altLang="en-US" b="0" dirty="0"/>
              <a:t>네트워크를 통해 </a:t>
            </a:r>
            <a:r>
              <a:rPr lang="ko-KR" altLang="en-US" b="0" dirty="0" smtClean="0"/>
              <a:t>유포된다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랜섬웨어 감염 경로</a:t>
            </a:r>
          </a:p>
          <a:p>
            <a:pPr lvl="3"/>
            <a:r>
              <a:rPr lang="ko-KR" altLang="en-US" dirty="0" smtClean="0"/>
              <a:t>신뢰할 </a:t>
            </a:r>
            <a:r>
              <a:rPr lang="ko-KR" altLang="en-US" dirty="0"/>
              <a:t>수 없는 사이트</a:t>
            </a:r>
            <a:r>
              <a:rPr lang="en-US" altLang="ko-KR" dirty="0"/>
              <a:t>: </a:t>
            </a:r>
            <a:r>
              <a:rPr lang="ko-KR" altLang="en-US" dirty="0"/>
              <a:t>단순한 사이트 방문만으로도 감염될 수 있으며 드라이브 바이 다운로드 </a:t>
            </a:r>
            <a:r>
              <a:rPr lang="en-US" altLang="ko-KR" dirty="0"/>
              <a:t>drive-by-download </a:t>
            </a:r>
            <a:r>
              <a:rPr lang="ko-KR" altLang="en-US" dirty="0"/>
              <a:t>기법을 통해 유포된다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08" y="2348880"/>
            <a:ext cx="486727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57" y="4653136"/>
            <a:ext cx="6505575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공유 사이트</a:t>
            </a:r>
            <a:r>
              <a:rPr lang="en-US" altLang="ko-KR" dirty="0"/>
              <a:t>: </a:t>
            </a:r>
            <a:r>
              <a:rPr lang="ko-KR" altLang="en-US" dirty="0"/>
              <a:t>토렌트</a:t>
            </a:r>
            <a:r>
              <a:rPr lang="en-US" altLang="ko-KR" dirty="0"/>
              <a:t>, </a:t>
            </a:r>
            <a:r>
              <a:rPr lang="ko-KR" altLang="en-US" dirty="0"/>
              <a:t>웹하드 등의 </a:t>
            </a:r>
            <a:r>
              <a:rPr lang="en-US" altLang="ko-KR" dirty="0"/>
              <a:t>P2P </a:t>
            </a:r>
            <a:r>
              <a:rPr lang="ko-KR" altLang="en-US" dirty="0"/>
              <a:t>사이트에서 동영상 등의 파일을 </a:t>
            </a:r>
            <a:r>
              <a:rPr lang="ko-KR" altLang="en-US" dirty="0" smtClean="0"/>
              <a:t>다운로드하여 </a:t>
            </a:r>
            <a:r>
              <a:rPr lang="ko-KR" altLang="en-US" dirty="0"/>
              <a:t>실행하면 악성 코드에 감염될 수 있다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 smtClean="0"/>
              <a:t>SNS</a:t>
            </a:r>
            <a:r>
              <a:rPr lang="en-US" altLang="ko-KR" dirty="0"/>
              <a:t>: 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인스타그램 등의 </a:t>
            </a:r>
            <a:r>
              <a:rPr lang="en-US" altLang="ko-KR" dirty="0"/>
              <a:t>SNS</a:t>
            </a:r>
            <a:r>
              <a:rPr lang="ko-KR" altLang="en-US" dirty="0"/>
              <a:t>에 업로드된 단축 </a:t>
            </a:r>
            <a:r>
              <a:rPr lang="en-US" altLang="ko-KR" dirty="0"/>
              <a:t>URL</a:t>
            </a:r>
            <a:r>
              <a:rPr lang="ko-KR" altLang="en-US" dirty="0"/>
              <a:t>와 이미지를 통해 유포된다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네트워크망</a:t>
            </a:r>
            <a:r>
              <a:rPr lang="en-US" altLang="ko-KR" dirty="0"/>
              <a:t>: </a:t>
            </a:r>
            <a:r>
              <a:rPr lang="ko-KR" altLang="en-US" dirty="0"/>
              <a:t>네트워크를 통해 최신 보안 패치가 적용되지 않은 컴퓨터를 스캔하여 </a:t>
            </a:r>
            <a:r>
              <a:rPr lang="ko-KR" altLang="en-US" dirty="0" smtClean="0"/>
              <a:t>악성코드를 </a:t>
            </a:r>
            <a:r>
              <a:rPr lang="ko-KR" altLang="en-US" dirty="0"/>
              <a:t>감염시킨다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랜섬웨어의 종류</a:t>
            </a:r>
          </a:p>
          <a:p>
            <a:pPr marL="971550" lvl="3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워너크라이 </a:t>
            </a:r>
            <a:r>
              <a:rPr lang="en-US" altLang="ko-KR" dirty="0"/>
              <a:t>WannaCry</a:t>
            </a:r>
          </a:p>
          <a:p>
            <a:pPr lvl="3"/>
            <a:r>
              <a:rPr lang="ko-KR" altLang="en-US" dirty="0" smtClean="0"/>
              <a:t>스페인</a:t>
            </a:r>
            <a:r>
              <a:rPr lang="en-US" altLang="ko-KR" dirty="0"/>
              <a:t>,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러시아 등을 시작으로 전 세계에서 피해가 보고된 악성 코드이다</a:t>
            </a:r>
            <a:r>
              <a:rPr lang="en-US" altLang="ko-KR" dirty="0"/>
              <a:t>. </a:t>
            </a:r>
            <a:r>
              <a:rPr lang="ko-KR" altLang="en-US" dirty="0" smtClean="0"/>
              <a:t>다양한 문서 </a:t>
            </a:r>
            <a:r>
              <a:rPr lang="ko-KR" altLang="en-US" dirty="0"/>
              <a:t>파일</a:t>
            </a:r>
            <a:r>
              <a:rPr lang="en-US" altLang="ko-KR" dirty="0"/>
              <a:t>(hwp, ppt, doc)</a:t>
            </a:r>
            <a:r>
              <a:rPr lang="ko-KR" altLang="en-US" dirty="0"/>
              <a:t>과 파일을 암호화한다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윈도우 </a:t>
            </a:r>
            <a:r>
              <a:rPr lang="ko-KR" altLang="en-US" dirty="0"/>
              <a:t>운영체제의 </a:t>
            </a:r>
            <a:r>
              <a:rPr lang="en-US" altLang="ko-KR" dirty="0" smtClean="0"/>
              <a:t>SMB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악성 코드를 감염시킨 후 해당 </a:t>
            </a:r>
            <a:r>
              <a:rPr lang="ko-KR" altLang="en-US" dirty="0" smtClean="0"/>
              <a:t>컴퓨터 </a:t>
            </a:r>
            <a:r>
              <a:rPr lang="ko-KR" altLang="en-US" dirty="0"/>
              <a:t>또는 서버에서 접속 가능한 </a:t>
            </a:r>
            <a:r>
              <a:rPr lang="en-US" altLang="ko-KR" dirty="0"/>
              <a:t>IP</a:t>
            </a:r>
            <a:r>
              <a:rPr lang="ko-KR" altLang="en-US" dirty="0"/>
              <a:t>를 스캔하여 네트워크로 전파시킨다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파일을 </a:t>
            </a:r>
            <a:r>
              <a:rPr lang="ko-KR" altLang="en-US" dirty="0"/>
              <a:t>암호화하여 바탕화면을 변경하고 확장자를 </a:t>
            </a:r>
            <a:r>
              <a:rPr lang="en-US" altLang="ko-KR" dirty="0"/>
              <a:t>.wncry </a:t>
            </a:r>
            <a:r>
              <a:rPr lang="ko-KR" altLang="en-US" dirty="0"/>
              <a:t>또는 </a:t>
            </a:r>
            <a:r>
              <a:rPr lang="en-US" altLang="ko-KR" dirty="0"/>
              <a:t>.wncryt</a:t>
            </a:r>
            <a:r>
              <a:rPr lang="ko-KR" altLang="en-US" dirty="0"/>
              <a:t>로 변경한다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변종이 </a:t>
            </a:r>
            <a:r>
              <a:rPr lang="ko-KR" altLang="en-US" dirty="0"/>
              <a:t>지속적으로 발견되고 있으며</a:t>
            </a:r>
            <a:r>
              <a:rPr lang="en-US" altLang="ko-KR" dirty="0"/>
              <a:t>, </a:t>
            </a:r>
            <a:r>
              <a:rPr lang="ko-KR" altLang="en-US" dirty="0"/>
              <a:t>미진단 변종이 존재할 수 있으므로 </a:t>
            </a:r>
            <a:r>
              <a:rPr lang="en-US" altLang="ko-KR" dirty="0"/>
              <a:t>MS </a:t>
            </a:r>
            <a:r>
              <a:rPr lang="ko-KR" altLang="en-US" dirty="0"/>
              <a:t>윈도우 </a:t>
            </a:r>
            <a:r>
              <a:rPr lang="ko-KR" altLang="en-US" dirty="0" smtClean="0"/>
              <a:t>최신보안 </a:t>
            </a:r>
            <a:r>
              <a:rPr lang="ko-KR" altLang="en-US" dirty="0"/>
              <a:t>패치를 반드시 적용해야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sz="1400" dirty="0" smtClean="0"/>
              <a:t>로키 </a:t>
            </a:r>
            <a:r>
              <a:rPr lang="en-US" altLang="ko-KR" sz="1400" dirty="0"/>
              <a:t>Locky</a:t>
            </a:r>
          </a:p>
          <a:p>
            <a:pPr lvl="3"/>
            <a:r>
              <a:rPr lang="ko-KR" altLang="en-US" dirty="0" smtClean="0"/>
              <a:t>수신자를 </a:t>
            </a:r>
            <a:r>
              <a:rPr lang="ko-KR" altLang="en-US" dirty="0"/>
              <a:t>속이기 위해 </a:t>
            </a:r>
            <a:r>
              <a:rPr lang="en-US" altLang="ko-KR" dirty="0"/>
              <a:t>Invoice, Refund </a:t>
            </a:r>
            <a:r>
              <a:rPr lang="ko-KR" altLang="en-US" dirty="0"/>
              <a:t>등의 제목을 붙인 이메일을 통해 유포한다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자바스크립트 </a:t>
            </a:r>
            <a:r>
              <a:rPr lang="ko-KR" altLang="en-US" dirty="0"/>
              <a:t>파일이 들어 있는 압축 파일을 첨부하여 수신자가 이를 실행하면 감염된다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감염되면 </a:t>
            </a:r>
            <a:r>
              <a:rPr lang="ko-KR" altLang="en-US" dirty="0"/>
              <a:t>파일이 암호화되고 확장자가 </a:t>
            </a:r>
            <a:r>
              <a:rPr lang="en-US" altLang="ko-KR" dirty="0"/>
              <a:t>.locky</a:t>
            </a:r>
            <a:r>
              <a:rPr lang="ko-KR" altLang="en-US" dirty="0"/>
              <a:t>로 변경되며</a:t>
            </a:r>
            <a:r>
              <a:rPr lang="en-US" altLang="ko-KR" dirty="0"/>
              <a:t>, </a:t>
            </a:r>
            <a:r>
              <a:rPr lang="ko-KR" altLang="en-US" dirty="0"/>
              <a:t>바탕화면과 텍스트 파일로 복구 관련 메시지를 출력한다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최근에는 </a:t>
            </a:r>
            <a:r>
              <a:rPr lang="ko-KR" altLang="en-US" dirty="0"/>
              <a:t>연결 </a:t>
            </a:r>
            <a:r>
              <a:rPr lang="en-US" altLang="ko-KR" dirty="0"/>
              <a:t>IP </a:t>
            </a:r>
            <a:r>
              <a:rPr lang="ko-KR" altLang="en-US" dirty="0"/>
              <a:t>정보를 동적으로 복호화하고 특정 파라미터를 전달해서 실행하는 경우만 동작한다</a:t>
            </a:r>
            <a:r>
              <a:rPr lang="en-US" altLang="ko-KR" dirty="0" smtClean="0"/>
              <a:t>.</a:t>
            </a:r>
          </a:p>
          <a:p>
            <a:pPr marL="628650" lvl="3" indent="0">
              <a:buNone/>
            </a:pPr>
            <a:endParaRPr lang="en-US" altLang="ko-KR" dirty="0" smtClean="0">
              <a:solidFill>
                <a:srgbClr val="C00000"/>
              </a:solidFill>
            </a:endParaRPr>
          </a:p>
          <a:p>
            <a:pPr marL="971550" lvl="3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dirty="0" smtClean="0"/>
              <a:t>크립트</a:t>
            </a:r>
            <a:r>
              <a:rPr lang="en-US" altLang="ko-KR" dirty="0"/>
              <a:t>XXX CryptXXX</a:t>
            </a:r>
          </a:p>
          <a:p>
            <a:pPr lvl="3"/>
            <a:r>
              <a:rPr lang="ko-KR" altLang="en-US" dirty="0" smtClean="0"/>
              <a:t>해외 </a:t>
            </a:r>
            <a:r>
              <a:rPr lang="ko-KR" altLang="en-US" dirty="0"/>
              <a:t>백신사의 복호화 툴 공개 이후에 취약한 암호화 방식을 보완한 크립트</a:t>
            </a:r>
            <a:r>
              <a:rPr lang="en-US" altLang="ko-KR" dirty="0"/>
              <a:t>XXX 3.0 </a:t>
            </a:r>
            <a:r>
              <a:rPr lang="ko-KR" altLang="en-US" dirty="0"/>
              <a:t>버전이 유포되었다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크립트</a:t>
            </a:r>
            <a:r>
              <a:rPr lang="en-US" altLang="ko-KR" dirty="0"/>
              <a:t>XXX</a:t>
            </a:r>
            <a:r>
              <a:rPr lang="ko-KR" altLang="en-US" dirty="0"/>
              <a:t>에 감염되면 파일 확장자가 </a:t>
            </a:r>
            <a:r>
              <a:rPr lang="en-US" altLang="ko-KR" dirty="0"/>
              <a:t>.crypt </a:t>
            </a:r>
            <a:r>
              <a:rPr lang="ko-KR" altLang="en-US" dirty="0"/>
              <a:t>등으로 변경되고</a:t>
            </a:r>
            <a:r>
              <a:rPr lang="en-US" altLang="ko-KR" dirty="0"/>
              <a:t>, </a:t>
            </a:r>
            <a:r>
              <a:rPr lang="ko-KR" altLang="en-US" dirty="0"/>
              <a:t>바탕화면에 복구 안내 메시지인 비트코인 지불 안내 페이지가 한글로 번역되어 나타난다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실행 </a:t>
            </a:r>
            <a:r>
              <a:rPr lang="ko-KR" altLang="en-US" dirty="0"/>
              <a:t>파일</a:t>
            </a:r>
            <a:r>
              <a:rPr lang="en-US" altLang="ko-KR" dirty="0"/>
              <a:t>(exe)</a:t>
            </a:r>
            <a:r>
              <a:rPr lang="ko-KR" altLang="en-US" dirty="0"/>
              <a:t>이 아닌 동적 링크 라이브러리</a:t>
            </a:r>
            <a:r>
              <a:rPr lang="en-US" altLang="ko-KR" dirty="0"/>
              <a:t>DLL </a:t>
            </a:r>
            <a:r>
              <a:rPr lang="ko-KR" altLang="en-US" dirty="0"/>
              <a:t>형태로 유포된다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정상 </a:t>
            </a:r>
            <a:r>
              <a:rPr lang="en-US" altLang="ko-KR" dirty="0"/>
              <a:t>rundll32.exe</a:t>
            </a:r>
            <a:r>
              <a:rPr lang="ko-KR" altLang="en-US" dirty="0"/>
              <a:t>를 </a:t>
            </a:r>
            <a:r>
              <a:rPr lang="en-US" altLang="ko-KR" dirty="0"/>
              <a:t>svchost.exe </a:t>
            </a:r>
            <a:r>
              <a:rPr lang="ko-KR" altLang="en-US" dirty="0"/>
              <a:t>파일로 복사한 후 동작한다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최신 </a:t>
            </a:r>
            <a:r>
              <a:rPr lang="ko-KR" altLang="en-US" dirty="0"/>
              <a:t>버전은 네트워크 연결 없이도 파일을 암호화할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랜섬웨어 예방</a:t>
            </a:r>
          </a:p>
          <a:p>
            <a:pPr lvl="3"/>
            <a:r>
              <a:rPr lang="ko-KR" altLang="en-US" dirty="0" smtClean="0"/>
              <a:t>모든 </a:t>
            </a:r>
            <a:r>
              <a:rPr lang="ko-KR" altLang="en-US" dirty="0"/>
              <a:t>소프트웨어는 최신 버전으로 업데이트하여 사용한다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백신 </a:t>
            </a:r>
            <a:r>
              <a:rPr lang="ko-KR" altLang="en-US" dirty="0"/>
              <a:t>소프트웨어를 설치하고 최신 버전으로 업데이트한다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출처가 </a:t>
            </a:r>
            <a:r>
              <a:rPr lang="ko-KR" altLang="en-US" dirty="0"/>
              <a:t>불명확한 이메일과 </a:t>
            </a:r>
            <a:r>
              <a:rPr lang="en-US" altLang="ko-KR" dirty="0"/>
              <a:t>URL </a:t>
            </a:r>
            <a:r>
              <a:rPr lang="ko-KR" altLang="en-US" dirty="0"/>
              <a:t>링크는 실행하지 않는다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파일 </a:t>
            </a:r>
            <a:r>
              <a:rPr lang="ko-KR" altLang="en-US" dirty="0"/>
              <a:t>공유 사이트 등에서 파일을 다운로드하여 실행할 때 주의한다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중요 </a:t>
            </a:r>
            <a:r>
              <a:rPr lang="ko-KR" altLang="en-US" dirty="0"/>
              <a:t>자료는 정기적으로 백업한다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>
              <a:buFont typeface="+mj-lt"/>
              <a:buAutoNum type="arabicPeriod" startAt="3"/>
            </a:pPr>
            <a:r>
              <a:rPr lang="ko-KR" altLang="en-US" dirty="0" smtClean="0"/>
              <a:t>공유기 보안 위협</a:t>
            </a:r>
            <a:endParaRPr lang="en-US" altLang="ko-KR" dirty="0"/>
          </a:p>
          <a:p>
            <a:pPr lvl="1"/>
            <a:r>
              <a:rPr lang="ko-KR" altLang="en-US" b="0" dirty="0"/>
              <a:t>보안 설정이 되어 있지 않은 무선 </a:t>
            </a:r>
            <a:r>
              <a:rPr lang="en-US" altLang="ko-KR" b="0" dirty="0"/>
              <a:t>LAN</a:t>
            </a:r>
            <a:r>
              <a:rPr lang="ko-KR" altLang="en-US" b="0" dirty="0"/>
              <a:t>은 외부에서 무선 공유기를 무단으로 사용할 수 있고</a:t>
            </a:r>
            <a:r>
              <a:rPr lang="en-US" altLang="ko-KR" b="0" dirty="0"/>
              <a:t>, </a:t>
            </a:r>
            <a:r>
              <a:rPr lang="ko-KR" altLang="en-US" b="0" dirty="0"/>
              <a:t>해커가 접속하여 해킹 및 개인 정보 유출 등의 다양한 보안 위협을 유발할 수 있다</a:t>
            </a:r>
            <a:r>
              <a:rPr lang="en-US" altLang="ko-KR" b="0" dirty="0"/>
              <a:t>. </a:t>
            </a:r>
            <a:r>
              <a:rPr lang="ko-KR" altLang="en-US" b="0" dirty="0"/>
              <a:t>무선 공유기에서 제공하는 보안 기술은 </a:t>
            </a:r>
            <a:r>
              <a:rPr lang="en-US" altLang="ko-KR" b="0" dirty="0"/>
              <a:t>[</a:t>
            </a:r>
            <a:r>
              <a:rPr lang="ko-KR" altLang="en-US" b="0" dirty="0"/>
              <a:t>표 </a:t>
            </a:r>
            <a:r>
              <a:rPr lang="en-US" altLang="ko-KR" b="0" dirty="0"/>
              <a:t>10-1]</a:t>
            </a:r>
            <a:r>
              <a:rPr lang="ko-KR" altLang="en-US" b="0" dirty="0"/>
              <a:t>과 같다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공유기 </a:t>
            </a:r>
            <a:r>
              <a:rPr lang="ko-KR" altLang="en-US" dirty="0"/>
              <a:t>보안 위협의 종류</a:t>
            </a:r>
          </a:p>
          <a:p>
            <a:pPr lvl="3"/>
            <a:r>
              <a:rPr lang="ko-KR" altLang="en-US" b="0" dirty="0" smtClean="0"/>
              <a:t>공유기 </a:t>
            </a:r>
            <a:r>
              <a:rPr lang="ko-KR" altLang="en-US" b="0" dirty="0"/>
              <a:t>사용자는 무선 인증 패스워드를 기본으로 설정하거나 취약한 인증 </a:t>
            </a:r>
            <a:r>
              <a:rPr lang="ko-KR" altLang="en-US" b="0" dirty="0" smtClean="0"/>
              <a:t>방식을 </a:t>
            </a:r>
            <a:r>
              <a:rPr lang="ko-KR" altLang="en-US" b="0" dirty="0"/>
              <a:t>사용하고 있기 때문에 해커는 해당 공유기를 통해 제공되는 무선 네트워크에 접속할 수 있다</a:t>
            </a:r>
            <a:r>
              <a:rPr lang="en-US" altLang="ko-KR" b="0" dirty="0"/>
              <a:t>. </a:t>
            </a:r>
            <a:r>
              <a:rPr lang="ko-KR" altLang="en-US" b="0" dirty="0"/>
              <a:t>해커는 </a:t>
            </a:r>
            <a:r>
              <a:rPr lang="en-US" altLang="ko-KR" b="0" dirty="0"/>
              <a:t>ARP </a:t>
            </a:r>
            <a:r>
              <a:rPr lang="ko-KR" altLang="en-US" b="0" dirty="0"/>
              <a:t>스푸핑</a:t>
            </a:r>
            <a:r>
              <a:rPr lang="en-US" altLang="ko-KR" b="0" dirty="0"/>
              <a:t>spoofing </a:t>
            </a:r>
            <a:r>
              <a:rPr lang="ko-KR" altLang="en-US" b="0" dirty="0"/>
              <a:t>등의 공격 기법을 통해 평문으로 전송되는 사용자의 계정</a:t>
            </a:r>
            <a:r>
              <a:rPr lang="en-US" altLang="ko-KR" b="0" dirty="0"/>
              <a:t>, </a:t>
            </a:r>
            <a:r>
              <a:rPr lang="ko-KR" altLang="en-US" b="0" dirty="0"/>
              <a:t>금융 정보 등의 개인 정보를 탈취한다 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24944"/>
            <a:ext cx="68961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4509120"/>
            <a:ext cx="8208912" cy="2088232"/>
          </a:xfrm>
        </p:spPr>
        <p:txBody>
          <a:bodyPr/>
          <a:lstStyle/>
          <a:p>
            <a:pPr lvl="3"/>
            <a:r>
              <a:rPr lang="ko-KR" altLang="en-US" dirty="0"/>
              <a:t>일부 공유기는 유지</a:t>
            </a:r>
            <a:r>
              <a:rPr lang="en-US" altLang="ko-KR" dirty="0"/>
              <a:t>·</a:t>
            </a:r>
            <a:r>
              <a:rPr lang="ko-KR" altLang="en-US" dirty="0"/>
              <a:t>보수를 위해 텔넷 포트를 이용하는데</a:t>
            </a:r>
            <a:r>
              <a:rPr lang="en-US" altLang="ko-KR" dirty="0"/>
              <a:t>, </a:t>
            </a:r>
            <a:r>
              <a:rPr lang="ko-KR" altLang="en-US" dirty="0"/>
              <a:t>관리의 편의성 때문에 </a:t>
            </a:r>
            <a:r>
              <a:rPr lang="ko-KR" altLang="en-US" dirty="0" smtClean="0"/>
              <a:t>쉬운 계정이나 </a:t>
            </a:r>
            <a:r>
              <a:rPr lang="ko-KR" altLang="en-US" dirty="0"/>
              <a:t>추측하기 쉬운 패스워드를 사용하는 경우가 많다</a:t>
            </a:r>
            <a:r>
              <a:rPr lang="en-US" altLang="ko-KR" dirty="0"/>
              <a:t>. </a:t>
            </a:r>
            <a:r>
              <a:rPr lang="ko-KR" altLang="en-US" dirty="0"/>
              <a:t>해커는 감염된 다수의 </a:t>
            </a:r>
            <a:r>
              <a:rPr lang="ko-KR" altLang="en-US" dirty="0" smtClean="0"/>
              <a:t>공유기를 </a:t>
            </a:r>
            <a:r>
              <a:rPr lang="ko-KR" altLang="en-US" dirty="0"/>
              <a:t>통한 통신사 </a:t>
            </a:r>
            <a:r>
              <a:rPr lang="en-US" altLang="ko-KR" dirty="0"/>
              <a:t>DDoS </a:t>
            </a:r>
            <a:r>
              <a:rPr lang="ko-KR" altLang="en-US" dirty="0"/>
              <a:t>공격 등 다양한 공격을 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인터넷에서 </a:t>
            </a:r>
            <a:r>
              <a:rPr lang="ko-KR" altLang="en-US" dirty="0"/>
              <a:t>접속 가능한 공유기의 </a:t>
            </a:r>
            <a:r>
              <a:rPr lang="en-US" altLang="ko-KR" dirty="0"/>
              <a:t>DNS </a:t>
            </a:r>
            <a:r>
              <a:rPr lang="ko-KR" altLang="en-US" dirty="0"/>
              <a:t>주소를 변조하는 방법으로 공유기 사용자에게 </a:t>
            </a:r>
            <a:r>
              <a:rPr lang="ko-KR" altLang="en-US" dirty="0" smtClean="0"/>
              <a:t>사칭 </a:t>
            </a:r>
            <a:r>
              <a:rPr lang="ko-KR" altLang="en-US" dirty="0"/>
              <a:t>앱 유포</a:t>
            </a:r>
            <a:r>
              <a:rPr lang="en-US" altLang="ko-KR" dirty="0"/>
              <a:t>, </a:t>
            </a:r>
            <a:r>
              <a:rPr lang="ko-KR" altLang="en-US" dirty="0"/>
              <a:t>금융 정보 유출 등의 피해를 입힐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332" y="1268760"/>
            <a:ext cx="57626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위협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공유기 보안 위협 예방</a:t>
            </a:r>
          </a:p>
          <a:p>
            <a:pPr lvl="3"/>
            <a:r>
              <a:rPr lang="ko-KR" altLang="en-US" dirty="0" smtClean="0"/>
              <a:t>불필요한 </a:t>
            </a:r>
            <a:r>
              <a:rPr lang="ko-KR" altLang="en-US" dirty="0"/>
              <a:t>외부 접속 포트나 </a:t>
            </a:r>
            <a:r>
              <a:rPr lang="en-US" altLang="ko-KR" dirty="0"/>
              <a:t>FTP, </a:t>
            </a:r>
            <a:r>
              <a:rPr lang="ko-KR" altLang="en-US" dirty="0"/>
              <a:t>텔넷 등의 서비스를 비활성화한다</a:t>
            </a:r>
            <a:r>
              <a:rPr lang="en-US" altLang="ko-KR" dirty="0"/>
              <a:t>. </a:t>
            </a:r>
            <a:r>
              <a:rPr lang="ko-KR" altLang="en-US" dirty="0"/>
              <a:t>필요한 경우에는 </a:t>
            </a:r>
            <a:r>
              <a:rPr lang="ko-KR" altLang="en-US" dirty="0" smtClean="0"/>
              <a:t>패스워드를 </a:t>
            </a:r>
            <a:r>
              <a:rPr lang="ko-KR" altLang="en-US" dirty="0"/>
              <a:t>설정한다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무선 </a:t>
            </a:r>
            <a:r>
              <a:rPr lang="ko-KR" altLang="en-US" dirty="0"/>
              <a:t>암호화 방식은 보안 강도가 높은 </a:t>
            </a:r>
            <a:r>
              <a:rPr lang="en-US" altLang="ko-KR" dirty="0"/>
              <a:t>WPA2</a:t>
            </a:r>
            <a:r>
              <a:rPr lang="ko-KR" altLang="en-US" dirty="0"/>
              <a:t>가 기본으로 설정되게 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공유기 </a:t>
            </a:r>
            <a:r>
              <a:rPr lang="ko-KR" altLang="en-US" dirty="0"/>
              <a:t>펌웨어를 업데이트할 때 파일 고유 해시 값을 비교하여 변조 여부에 대한 </a:t>
            </a:r>
            <a:r>
              <a:rPr lang="ko-KR" altLang="en-US" dirty="0" smtClean="0"/>
              <a:t>무결성 검증을 </a:t>
            </a:r>
            <a:r>
              <a:rPr lang="ko-KR" altLang="en-US" dirty="0"/>
              <a:t>실시하게 한다</a:t>
            </a:r>
            <a:r>
              <a:rPr lang="en-US" altLang="ko-KR" dirty="0"/>
              <a:t>. </a:t>
            </a:r>
            <a:r>
              <a:rPr lang="ko-KR" altLang="en-US" dirty="0"/>
              <a:t>또한 무결성 인증 시 </a:t>
            </a:r>
            <a:r>
              <a:rPr lang="en-US" altLang="ko-KR" dirty="0"/>
              <a:t>SHA-256 </a:t>
            </a:r>
            <a:r>
              <a:rPr lang="ko-KR" altLang="en-US" dirty="0"/>
              <a:t>이상의 암호화 알고리즘을 </a:t>
            </a:r>
            <a:r>
              <a:rPr lang="ko-KR" altLang="en-US" dirty="0" smtClean="0"/>
              <a:t>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808" y="3212976"/>
            <a:ext cx="56483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837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공격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IP </a:t>
            </a:r>
            <a:r>
              <a:rPr lang="ko-KR" altLang="en-US" dirty="0" err="1"/>
              <a:t>스푸핑</a:t>
            </a:r>
            <a:endParaRPr lang="ko-KR" altLang="en-US" dirty="0"/>
          </a:p>
          <a:p>
            <a:pPr lvl="1"/>
            <a:r>
              <a:rPr lang="en-US" altLang="ko-KR" b="0" dirty="0"/>
              <a:t>IP </a:t>
            </a:r>
            <a:r>
              <a:rPr lang="ko-KR" altLang="en-US" b="0" dirty="0" err="1"/>
              <a:t>스푸핑</a:t>
            </a:r>
            <a:r>
              <a:rPr lang="en-US" altLang="ko-KR" b="0" dirty="0"/>
              <a:t>(IP Spoofing)</a:t>
            </a:r>
            <a:r>
              <a:rPr lang="ko-KR" altLang="en-US" b="0" dirty="0"/>
              <a:t>은 </a:t>
            </a:r>
            <a:r>
              <a:rPr lang="en-US" altLang="ko-KR" b="0" dirty="0"/>
              <a:t>IP </a:t>
            </a:r>
            <a:r>
              <a:rPr lang="ko-KR" altLang="en-US" b="0" dirty="0"/>
              <a:t>주소를 속이는 행위를 말한다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‘</a:t>
            </a:r>
            <a:r>
              <a:rPr lang="ko-KR" altLang="en-US" b="0" dirty="0" err="1"/>
              <a:t>스푸핑</a:t>
            </a:r>
            <a:r>
              <a:rPr lang="ko-KR" altLang="en-US" b="0" dirty="0"/>
              <a:t>’은 외부 네트워크 공격자가 임의로 웹사이트를 구성하여 일반 사용자의 방문을 </a:t>
            </a:r>
            <a:r>
              <a:rPr lang="ko-KR" altLang="en-US" b="0" dirty="0" smtClean="0"/>
              <a:t>유도하고</a:t>
            </a:r>
            <a:r>
              <a:rPr lang="en-US" altLang="ko-KR" b="0" dirty="0"/>
              <a:t>, </a:t>
            </a:r>
            <a:r>
              <a:rPr lang="ko-KR" altLang="en-US" b="0" dirty="0"/>
              <a:t>인터넷 프로토콜인 </a:t>
            </a:r>
            <a:r>
              <a:rPr lang="en-US" altLang="ko-KR" b="0" dirty="0"/>
              <a:t>TCP/IP</a:t>
            </a:r>
            <a:r>
              <a:rPr lang="ko-KR" altLang="en-US" b="0" dirty="0"/>
              <a:t>의 구조적인 결함을 이용하여 사용자 시스템 </a:t>
            </a:r>
            <a:r>
              <a:rPr lang="ko-KR" altLang="en-US" b="0" dirty="0" smtClean="0"/>
              <a:t>권한을 획득한 </a:t>
            </a:r>
            <a:r>
              <a:rPr lang="ko-KR" altLang="en-US" b="0" dirty="0"/>
              <a:t>후 정보를 빼가는 해킹 수법이다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356992"/>
            <a:ext cx="4819650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23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네트워크 </a:t>
            </a:r>
            <a:r>
              <a:rPr lang="ko-KR" altLang="en-US" dirty="0"/>
              <a:t>보안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네트워크 </a:t>
            </a:r>
            <a:r>
              <a:rPr lang="ko-KR" altLang="en-US" dirty="0"/>
              <a:t>위협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네트워크 </a:t>
            </a:r>
            <a:r>
              <a:rPr lang="ko-KR" altLang="en-US" dirty="0"/>
              <a:t>공격 기술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시스템 </a:t>
            </a:r>
            <a:r>
              <a:rPr lang="ko-KR" altLang="en-US" dirty="0"/>
              <a:t>보안 기술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암호 </a:t>
            </a:r>
            <a:r>
              <a:rPr lang="ko-KR" altLang="en-US" dirty="0"/>
              <a:t>보안 기술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메일 </a:t>
            </a:r>
            <a:r>
              <a:rPr lang="ko-KR" altLang="en-US" dirty="0"/>
              <a:t>보안 기술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실습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/>
              <a:t>GeoIP </a:t>
            </a:r>
            <a:r>
              <a:rPr lang="ko-KR" altLang="en-US" dirty="0"/>
              <a:t>덤프 분석</a:t>
            </a:r>
            <a:endParaRPr lang="ko-KR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공격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76225" lvl="1" indent="-285750">
              <a:buFont typeface="Wingdings" pitchFamily="2" charset="2"/>
              <a:buChar char="u"/>
            </a:pPr>
            <a:r>
              <a:rPr lang="en-US" altLang="ko-KR" dirty="0" smtClean="0"/>
              <a:t>IP </a:t>
            </a:r>
            <a:r>
              <a:rPr lang="ko-KR" altLang="en-US" dirty="0"/>
              <a:t>스푸핑을 차단하는 방법은 다음과 같이 크게 세 가지이다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액세스 제어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내부 </a:t>
            </a:r>
            <a:r>
              <a:rPr lang="ko-KR" altLang="en-US" dirty="0"/>
              <a:t>네트워크에 있는 송신지 주소를 </a:t>
            </a:r>
            <a:r>
              <a:rPr lang="ko-KR" altLang="en-US" dirty="0" smtClean="0"/>
              <a:t>가진 외부 </a:t>
            </a:r>
            <a:r>
              <a:rPr lang="ko-KR" altLang="en-US" dirty="0"/>
              <a:t>네트워크의 </a:t>
            </a:r>
            <a:r>
              <a:rPr lang="ko-KR" altLang="en-US" dirty="0" err="1"/>
              <a:t>패킷을</a:t>
            </a:r>
            <a:r>
              <a:rPr lang="ko-KR" altLang="en-US" dirty="0"/>
              <a:t> 모두 거부함으로써 </a:t>
            </a:r>
            <a:r>
              <a:rPr lang="en-US" altLang="ko-KR" dirty="0"/>
              <a:t>IP </a:t>
            </a:r>
            <a:r>
              <a:rPr lang="ko-KR" altLang="en-US" dirty="0" err="1"/>
              <a:t>스푸핑</a:t>
            </a:r>
            <a:r>
              <a:rPr lang="ko-KR" altLang="en-US" dirty="0"/>
              <a:t> 공격을 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41" y="3284984"/>
            <a:ext cx="47815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955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공격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필터링</a:t>
            </a:r>
            <a:endParaRPr lang="ko-KR" altLang="en-US" dirty="0"/>
          </a:p>
          <a:p>
            <a:pPr lvl="2"/>
            <a:r>
              <a:rPr lang="ko-KR" altLang="en-US" dirty="0"/>
              <a:t>내부 네트워크의 </a:t>
            </a:r>
            <a:r>
              <a:rPr lang="en-US" altLang="ko-KR" dirty="0"/>
              <a:t>IP </a:t>
            </a:r>
            <a:r>
              <a:rPr lang="ko-KR" altLang="en-US" dirty="0"/>
              <a:t>주소 범위에서 송신지 주소를 보유하지 않은 </a:t>
            </a:r>
            <a:r>
              <a:rPr lang="ko-KR" altLang="en-US" dirty="0" err="1"/>
              <a:t>패킷이</a:t>
            </a:r>
            <a:r>
              <a:rPr lang="ko-KR" altLang="en-US" dirty="0"/>
              <a:t> 외부로 나가는 </a:t>
            </a:r>
            <a:r>
              <a:rPr lang="ko-KR" altLang="en-US" dirty="0" smtClean="0"/>
              <a:t>것을 </a:t>
            </a:r>
            <a:r>
              <a:rPr lang="ko-KR" altLang="en-US" dirty="0"/>
              <a:t>차단함으로써 사용자가 다른 네트워크를 </a:t>
            </a:r>
            <a:r>
              <a:rPr lang="ko-KR" altLang="en-US" dirty="0" err="1"/>
              <a:t>스푸핑하는</a:t>
            </a:r>
            <a:r>
              <a:rPr lang="ko-KR" altLang="en-US" dirty="0"/>
              <a:t> 것을 막을 수 있다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암호화</a:t>
            </a:r>
            <a:endParaRPr lang="ko-KR" altLang="en-US" dirty="0"/>
          </a:p>
          <a:p>
            <a:pPr lvl="3"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US" altLang="ko-KR" dirty="0"/>
              <a:t>IP </a:t>
            </a:r>
            <a:r>
              <a:rPr lang="ko-KR" altLang="en-US" dirty="0" err="1"/>
              <a:t>스푸핑을</a:t>
            </a:r>
            <a:r>
              <a:rPr lang="ko-KR" altLang="en-US" dirty="0"/>
              <a:t> 차단하는 가장 좋은 방법은 </a:t>
            </a:r>
            <a:r>
              <a:rPr lang="ko-KR" altLang="en-US" dirty="0" err="1"/>
              <a:t>패킷을</a:t>
            </a:r>
            <a:r>
              <a:rPr lang="ko-KR" altLang="en-US" dirty="0"/>
              <a:t> 암호화하는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128" y="2420888"/>
            <a:ext cx="39528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840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공격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IP </a:t>
            </a:r>
            <a:r>
              <a:rPr lang="ko-KR" altLang="en-US" dirty="0" err="1"/>
              <a:t>스니핑</a:t>
            </a:r>
            <a:endParaRPr lang="ko-KR" altLang="en-US" dirty="0"/>
          </a:p>
          <a:p>
            <a:pPr lvl="1"/>
            <a:r>
              <a:rPr lang="ko-KR" altLang="en-US" b="0" dirty="0" err="1"/>
              <a:t>스니핑</a:t>
            </a:r>
            <a:r>
              <a:rPr lang="en-US" altLang="ko-KR" b="0" dirty="0"/>
              <a:t>(Sniffing)</a:t>
            </a:r>
            <a:r>
              <a:rPr lang="ko-KR" altLang="en-US" b="0" dirty="0"/>
              <a:t>은 ‘코를 킁킁거리다’ 또는 ‘냄새를 맡다’는 뜻으로 네트워크를 </a:t>
            </a:r>
            <a:r>
              <a:rPr lang="ko-KR" altLang="en-US" b="0" dirty="0" smtClean="0"/>
              <a:t>이용하여 </a:t>
            </a:r>
            <a:r>
              <a:rPr lang="ko-KR" altLang="en-US" b="0" dirty="0"/>
              <a:t>전송하는 데이터를 엿듣는 일종의 도청 행위를 말한다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TCP/IP </a:t>
            </a:r>
            <a:r>
              <a:rPr lang="ko-KR" altLang="en-US" b="0" dirty="0"/>
              <a:t>프로토콜은 인터넷이 시작되기 전부터 설계된 프로토콜이기에 </a:t>
            </a:r>
            <a:r>
              <a:rPr lang="ko-KR" altLang="en-US" b="0" dirty="0" err="1"/>
              <a:t>패킷</a:t>
            </a:r>
            <a:r>
              <a:rPr lang="ko-KR" altLang="en-US" b="0" dirty="0"/>
              <a:t> 암호화 및 </a:t>
            </a:r>
            <a:r>
              <a:rPr lang="ko-KR" altLang="en-US" b="0" dirty="0" smtClean="0"/>
              <a:t>인증 </a:t>
            </a:r>
            <a:r>
              <a:rPr lang="ko-KR" altLang="en-US" b="0" dirty="0"/>
              <a:t>등을 고려하지 않아 데이터 통신 보안의 기본 요소 중 비밀성과 </a:t>
            </a:r>
            <a:r>
              <a:rPr lang="ko-KR" altLang="en-US" b="0" dirty="0" err="1"/>
              <a:t>무결성을</a:t>
            </a:r>
            <a:r>
              <a:rPr lang="ko-KR" altLang="en-US" b="0" dirty="0"/>
              <a:t> 보장할 수 </a:t>
            </a:r>
            <a:r>
              <a:rPr lang="ko-KR" altLang="en-US" b="0" dirty="0" smtClean="0"/>
              <a:t>없었다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특히 </a:t>
            </a:r>
            <a:r>
              <a:rPr lang="ko-KR" altLang="en-US" b="0" dirty="0" err="1"/>
              <a:t>스니핑은</a:t>
            </a:r>
            <a:r>
              <a:rPr lang="ko-KR" altLang="en-US" b="0" dirty="0"/>
              <a:t> </a:t>
            </a:r>
            <a:r>
              <a:rPr lang="ko-KR" altLang="en-US" b="0" dirty="0" err="1"/>
              <a:t>비밀성을</a:t>
            </a:r>
            <a:r>
              <a:rPr lang="ko-KR" altLang="en-US" b="0" dirty="0"/>
              <a:t> 해치는 대표적인 공격 방법 중 하나다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717032"/>
            <a:ext cx="402907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20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공격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스니핑 피해 감소 방법</a:t>
            </a:r>
          </a:p>
          <a:p>
            <a:pPr lvl="2"/>
            <a:r>
              <a:rPr lang="ko-KR" altLang="en-US" b="1" dirty="0" smtClean="0"/>
              <a:t>가상 </a:t>
            </a:r>
            <a:r>
              <a:rPr lang="en-US" altLang="ko-KR" b="1" dirty="0"/>
              <a:t>LAN </a:t>
            </a:r>
            <a:r>
              <a:rPr lang="ko-KR" altLang="en-US" b="1" dirty="0"/>
              <a:t>작게 나누기</a:t>
            </a:r>
            <a:r>
              <a:rPr lang="en-US" altLang="ko-KR" dirty="0"/>
              <a:t>: </a:t>
            </a:r>
            <a:r>
              <a:rPr lang="ko-KR" altLang="en-US" dirty="0"/>
              <a:t>스니핑은 동일한 가상 </a:t>
            </a:r>
            <a:r>
              <a:rPr lang="en-US" altLang="ko-KR" dirty="0"/>
              <a:t>LAN</a:t>
            </a:r>
            <a:r>
              <a:rPr lang="ko-KR" altLang="en-US" dirty="0"/>
              <a:t>에서 가능하기 때문에 가상 </a:t>
            </a:r>
            <a:r>
              <a:rPr lang="en-US" altLang="ko-KR" dirty="0"/>
              <a:t>LAN</a:t>
            </a:r>
            <a:r>
              <a:rPr lang="ko-KR" altLang="en-US" dirty="0"/>
              <a:t>을 작게 나누면 피해를 줄일 수 있다</a:t>
            </a:r>
            <a:r>
              <a:rPr lang="en-US" altLang="ko-KR" dirty="0"/>
              <a:t>. </a:t>
            </a:r>
            <a:r>
              <a:rPr lang="ko-KR" altLang="en-US" dirty="0"/>
              <a:t>즉 하나의 </a:t>
            </a:r>
            <a:r>
              <a:rPr lang="en-US" altLang="ko-KR" dirty="0"/>
              <a:t>C </a:t>
            </a:r>
            <a:r>
              <a:rPr lang="ko-KR" altLang="en-US" dirty="0"/>
              <a:t>클래스가 하나의 가상 </a:t>
            </a:r>
            <a:r>
              <a:rPr lang="en-US" altLang="ko-KR" dirty="0"/>
              <a:t>LAN</a:t>
            </a:r>
            <a:r>
              <a:rPr lang="ko-KR" altLang="en-US" dirty="0"/>
              <a:t>으로 구성되어 있다면 그만큼 스니핑 당할 수 있는 범위가 넓어진다</a:t>
            </a:r>
            <a:r>
              <a:rPr lang="en-US" altLang="ko-KR" dirty="0"/>
              <a:t>. </a:t>
            </a:r>
            <a:r>
              <a:rPr lang="ko-KR" altLang="en-US" dirty="0"/>
              <a:t>반대로 서비스에 따라 가상 </a:t>
            </a:r>
            <a:r>
              <a:rPr lang="en-US" altLang="ko-KR" dirty="0"/>
              <a:t>LAN</a:t>
            </a:r>
            <a:r>
              <a:rPr lang="ko-KR" altLang="en-US" dirty="0"/>
              <a:t>을 세분하면 그만큼 피해 범위를 줄일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암호화 </a:t>
            </a:r>
            <a:r>
              <a:rPr lang="ko-KR" altLang="en-US" b="1" dirty="0"/>
              <a:t>전송 프로토콜</a:t>
            </a:r>
            <a:r>
              <a:rPr lang="en-US" altLang="ko-KR" dirty="0"/>
              <a:t>: </a:t>
            </a:r>
            <a:r>
              <a:rPr lang="ko-KR" altLang="en-US" dirty="0"/>
              <a:t>기본적으로 스니핑은 텔넷이나 </a:t>
            </a:r>
            <a:r>
              <a:rPr lang="en-US" altLang="ko-KR" dirty="0"/>
              <a:t>FTP, POP3 </a:t>
            </a:r>
            <a:r>
              <a:rPr lang="ko-KR" altLang="en-US" dirty="0"/>
              <a:t>등이 평문으로 전송되는 트래픽을 모니터링하여 </a:t>
            </a:r>
            <a:r>
              <a:rPr lang="en-US" altLang="ko-KR" dirty="0"/>
              <a:t>ID</a:t>
            </a:r>
            <a:r>
              <a:rPr lang="ko-KR" altLang="en-US" dirty="0"/>
              <a:t>나 패스워드를 빼내는 것이므로</a:t>
            </a:r>
            <a:r>
              <a:rPr lang="en-US" altLang="ko-KR" dirty="0"/>
              <a:t>, </a:t>
            </a:r>
            <a:r>
              <a:rPr lang="ko-KR" altLang="en-US" dirty="0"/>
              <a:t>암호화 전송 프로토콜을 이용하면 중간에서 패킷을 가로채도 분석하기 어렵다</a:t>
            </a:r>
            <a:r>
              <a:rPr lang="en-US" altLang="ko-KR" dirty="0"/>
              <a:t>. </a:t>
            </a:r>
            <a:r>
              <a:rPr lang="ko-KR" altLang="en-US" dirty="0"/>
              <a:t>따라서 최근에는 텔넷 대신 </a:t>
            </a:r>
            <a:r>
              <a:rPr lang="en-US" altLang="ko-KR" dirty="0"/>
              <a:t>SSH, HTTP </a:t>
            </a:r>
            <a:r>
              <a:rPr lang="ko-KR" altLang="en-US" dirty="0"/>
              <a:t>대신 </a:t>
            </a:r>
            <a:r>
              <a:rPr lang="en-US" altLang="ko-KR" dirty="0"/>
              <a:t>HTTPS, POP3 </a:t>
            </a:r>
            <a:r>
              <a:rPr lang="ko-KR" altLang="en-US" dirty="0"/>
              <a:t>대신 </a:t>
            </a:r>
            <a:r>
              <a:rPr lang="en-US" altLang="ko-KR" dirty="0"/>
              <a:t>POP3S </a:t>
            </a:r>
            <a:r>
              <a:rPr lang="ko-KR" altLang="en-US" dirty="0"/>
              <a:t>등의 프로토콜을 이용하는 추세이다</a:t>
            </a:r>
            <a:r>
              <a:rPr lang="en-US" altLang="ko-KR" dirty="0"/>
              <a:t>. </a:t>
            </a:r>
            <a:r>
              <a:rPr lang="ko-KR" altLang="en-US" dirty="0"/>
              <a:t>그러나 프로토콜마다 별도의 암호화 전송 프로토콜과 응용 프로그램을 사용해야 하는 등 현실적으로 불편하기 때문에 </a:t>
            </a:r>
            <a:r>
              <a:rPr lang="en-US" altLang="ko-KR" dirty="0" smtClean="0"/>
              <a:t>VPN</a:t>
            </a:r>
            <a:r>
              <a:rPr lang="ko-KR" altLang="en-US" dirty="0" smtClean="0"/>
              <a:t>을 </a:t>
            </a:r>
            <a:r>
              <a:rPr lang="ko-KR" altLang="en-US" dirty="0"/>
              <a:t>이용하는 방법을 권한다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02" y="4581128"/>
            <a:ext cx="65722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354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buFont typeface="Wingdings" pitchFamily="2" charset="2"/>
              <a:buChar char="u"/>
            </a:pPr>
            <a:r>
              <a:rPr lang="en-US" altLang="ko-KR" dirty="0"/>
              <a:t> </a:t>
            </a:r>
            <a:r>
              <a:rPr lang="ko-KR" altLang="en-US" b="0" dirty="0" smtClean="0"/>
              <a:t>인터넷 </a:t>
            </a:r>
            <a:r>
              <a:rPr lang="ko-KR" altLang="en-US" b="0" dirty="0"/>
              <a:t>등 외부 네트워크에 연결된 내부 네트워크를 보호하려면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</a:t>
            </a:r>
            <a:r>
              <a:rPr lang="ko-KR" altLang="en-US" b="0" dirty="0" smtClean="0"/>
              <a:t>네트워크를 </a:t>
            </a:r>
            <a:r>
              <a:rPr lang="ko-KR" altLang="en-US" b="0" dirty="0"/>
              <a:t>연결하는 </a:t>
            </a:r>
            <a:r>
              <a:rPr lang="ko-KR" altLang="en-US" b="0" dirty="0" smtClean="0"/>
              <a:t>장치에서 </a:t>
            </a:r>
            <a:r>
              <a:rPr lang="ko-KR" altLang="en-US" b="0" dirty="0"/>
              <a:t>입출력되는 패킷을 분석하여 트래픽을 </a:t>
            </a:r>
            <a:r>
              <a:rPr lang="en-US" altLang="ko-KR" b="0" dirty="0" smtClean="0"/>
              <a:t/>
            </a:r>
            <a:br>
              <a:rPr lang="en-US" altLang="ko-KR" b="0" dirty="0" smtClean="0"/>
            </a:br>
            <a:r>
              <a:rPr lang="en-US" altLang="ko-KR" b="0" dirty="0" smtClean="0"/>
              <a:t>  </a:t>
            </a:r>
            <a:r>
              <a:rPr lang="ko-KR" altLang="en-US" b="0" dirty="0" smtClean="0"/>
              <a:t>제어하거나 </a:t>
            </a:r>
            <a:r>
              <a:rPr lang="ko-KR" altLang="en-US" b="0" dirty="0"/>
              <a:t>차단하는 방화벽 시스템을 사용해야 </a:t>
            </a:r>
            <a:r>
              <a:rPr lang="ko-KR" altLang="en-US" b="0" dirty="0" smtClean="0"/>
              <a:t>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931" y="2996952"/>
            <a:ext cx="42005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740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방화벽</a:t>
            </a:r>
          </a:p>
          <a:p>
            <a:pPr lvl="1"/>
            <a:r>
              <a:rPr lang="ko-KR" altLang="en-US" b="0" dirty="0"/>
              <a:t>방화벽</a:t>
            </a:r>
            <a:r>
              <a:rPr lang="en-US" altLang="ko-KR" b="0" dirty="0"/>
              <a:t>(Firewall)</a:t>
            </a:r>
            <a:r>
              <a:rPr lang="ko-KR" altLang="en-US" b="0" dirty="0"/>
              <a:t>은 외부 네트워크에서 내부 네트워크로 접근하려면 반드시 방화벽을 </a:t>
            </a:r>
            <a:r>
              <a:rPr lang="ko-KR" altLang="en-US" b="0" dirty="0" smtClean="0"/>
              <a:t>통과하도록 </a:t>
            </a:r>
            <a:r>
              <a:rPr lang="ko-KR" altLang="en-US" b="0" dirty="0"/>
              <a:t>하여 내부 네트워크의 자원 및 정보를 보호하는 시스템이다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외부와 내부 네트워크 간의 유일한 경로에 </a:t>
            </a:r>
            <a:r>
              <a:rPr lang="ko-KR" altLang="en-US" b="0" dirty="0" smtClean="0"/>
              <a:t>방화벽을 </a:t>
            </a:r>
            <a:r>
              <a:rPr lang="ko-KR" altLang="en-US" b="0" dirty="0"/>
              <a:t>둠으로써 보안 서비스를 제공하여 불법적인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거부하거나 막을 수 있는 </a:t>
            </a:r>
            <a:r>
              <a:rPr lang="ko-KR" altLang="en-US" b="0" dirty="0" smtClean="0"/>
              <a:t>것</a:t>
            </a:r>
            <a:r>
              <a:rPr lang="ko-KR" altLang="en-US" b="0" dirty="0"/>
              <a:t>이다</a:t>
            </a:r>
            <a:r>
              <a:rPr lang="en-US" altLang="ko-KR" b="0" dirty="0"/>
              <a:t>. </a:t>
            </a:r>
            <a:r>
              <a:rPr lang="ko-KR" altLang="en-US" b="0" dirty="0"/>
              <a:t>투명성을 보장하지는 않지만</a:t>
            </a:r>
            <a:r>
              <a:rPr lang="en-US" altLang="ko-KR" b="0" dirty="0"/>
              <a:t>, </a:t>
            </a:r>
            <a:r>
              <a:rPr lang="ko-KR" altLang="en-US" b="0" dirty="0"/>
              <a:t>내부 네트워크를 안전하게 보호할 수는 </a:t>
            </a:r>
            <a:r>
              <a:rPr lang="ko-KR" altLang="en-US" b="0" dirty="0" smtClean="0"/>
              <a:t>있다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05064"/>
            <a:ext cx="497205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98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방화벽을 구축하면 호스트의 보안이 강화됨으로써 다음과 같은 이점이 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네트워크 보안을 강화하고</a:t>
            </a:r>
            <a:r>
              <a:rPr lang="en-US" altLang="ko-KR" dirty="0"/>
              <a:t>, </a:t>
            </a:r>
            <a:r>
              <a:rPr lang="ko-KR" altLang="en-US" dirty="0"/>
              <a:t>기본적으로 안전하지 않은 서비스를 필터링함으로써 위험을 감소시킨다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시스템의 </a:t>
            </a:r>
            <a:r>
              <a:rPr lang="ko-KR" altLang="en-US" dirty="0"/>
              <a:t>액세스를 제어할 수 있다</a:t>
            </a:r>
            <a:r>
              <a:rPr lang="en-US" altLang="ko-KR" dirty="0"/>
              <a:t>. </a:t>
            </a:r>
            <a:r>
              <a:rPr lang="ko-KR" altLang="en-US" dirty="0"/>
              <a:t>외부 네트워크에서 내부 네트워크로 접속할 때 원치 않는 액세스를 차단할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수정된 </a:t>
            </a:r>
            <a:r>
              <a:rPr lang="ko-KR" altLang="en-US" dirty="0"/>
              <a:t>대부분의 소프트웨어와 추가된 보안 소프트웨어를 여러 호스트에 분산하는 것이 아니라 원하는 호스트에 방화벽을 설치할 수 있으므로 경제적이다</a:t>
            </a:r>
            <a:r>
              <a:rPr lang="en-US" altLang="ko-KR" dirty="0"/>
              <a:t>. </a:t>
            </a:r>
            <a:r>
              <a:rPr lang="ko-KR" altLang="en-US" dirty="0"/>
              <a:t>특히 일회용 패스워드 시스템과 추가적인 인증 소프트웨어를 방화벽에 설치할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사이트 시스템에 관한 </a:t>
            </a:r>
            <a:r>
              <a:rPr lang="en-US" altLang="ko-KR" dirty="0"/>
              <a:t>DNS </a:t>
            </a:r>
            <a:r>
              <a:rPr lang="ko-KR" altLang="en-US" dirty="0"/>
              <a:t>정보를 막을 수 있다</a:t>
            </a:r>
            <a:r>
              <a:rPr lang="en-US" altLang="ko-KR" dirty="0"/>
              <a:t>. </a:t>
            </a:r>
            <a:r>
              <a:rPr lang="ko-KR" altLang="en-US" dirty="0"/>
              <a:t>도메인명과 </a:t>
            </a:r>
            <a:r>
              <a:rPr lang="en-US" altLang="ko-KR" dirty="0"/>
              <a:t>IP </a:t>
            </a:r>
            <a:r>
              <a:rPr lang="ko-KR" altLang="en-US" dirty="0"/>
              <a:t>주소를 사용하지 못하게 함으로써 침입자에게 유용한 정보를 숨길 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시스템의 </a:t>
            </a:r>
            <a:r>
              <a:rPr lang="ko-KR" altLang="en-US" dirty="0"/>
              <a:t>모든 액세스가 방화벽을 통과한다면 방화벽은 액세스를 기록하고 네트워크 사용에 대한 유용한 통계 자료를 제공한다</a:t>
            </a:r>
            <a:r>
              <a:rPr lang="en-US" altLang="ko-KR" dirty="0"/>
              <a:t>. </a:t>
            </a:r>
            <a:r>
              <a:rPr lang="ko-KR" altLang="en-US" dirty="0"/>
              <a:t>네트워크가 침입 시도를 받고 있는지</a:t>
            </a:r>
            <a:r>
              <a:rPr lang="en-US" altLang="ko-KR" dirty="0"/>
              <a:t>, </a:t>
            </a:r>
            <a:r>
              <a:rPr lang="ko-KR" altLang="en-US" dirty="0"/>
              <a:t>침입을 받았는지 등의 세부 사항을 알려준다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361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방화벽의 기본 </a:t>
            </a:r>
            <a:r>
              <a:rPr lang="ko-KR" altLang="en-US" dirty="0" smtClean="0"/>
              <a:t>구성요소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네트워크 </a:t>
            </a:r>
            <a:r>
              <a:rPr lang="ko-KR" altLang="en-US" dirty="0" smtClean="0"/>
              <a:t>정책</a:t>
            </a:r>
            <a:endParaRPr lang="en-US" altLang="ko-KR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방화벽의 설계</a:t>
            </a:r>
            <a:r>
              <a:rPr lang="en-US" altLang="ko-KR" dirty="0"/>
              <a:t>·</a:t>
            </a:r>
            <a:r>
              <a:rPr lang="ko-KR" altLang="en-US" dirty="0"/>
              <a:t>설치</a:t>
            </a:r>
            <a:r>
              <a:rPr lang="en-US" altLang="ko-KR" dirty="0"/>
              <a:t>·</a:t>
            </a:r>
            <a:r>
              <a:rPr lang="ko-KR" altLang="en-US" dirty="0"/>
              <a:t>사용에 직접적으로 영향을 줄 수 있는 두 가지 수준의 네트워크 정책이 있다</a:t>
            </a:r>
            <a:r>
              <a:rPr lang="en-US" altLang="ko-KR" dirty="0"/>
              <a:t>. </a:t>
            </a:r>
            <a:r>
              <a:rPr lang="ko-KR" altLang="en-US" dirty="0"/>
              <a:t>상위 수준 정책은 제한된 네트워크에서 서비스를 허용할 것인지 또는 명확하게 거부할 것인지 정의하는 네트워크 액세스 정책과 예외 조건을 제시한다</a:t>
            </a:r>
            <a:r>
              <a:rPr lang="en-US" altLang="ko-KR" dirty="0"/>
              <a:t>. </a:t>
            </a:r>
            <a:r>
              <a:rPr lang="ko-KR" altLang="en-US" dirty="0"/>
              <a:t>그리고 하위 수준 정책은 방화벽이 실질적으로 어떻게 액세스를 제한하고</a:t>
            </a:r>
            <a:r>
              <a:rPr lang="en-US" altLang="ko-KR" dirty="0"/>
              <a:t>, </a:t>
            </a:r>
            <a:r>
              <a:rPr lang="ko-KR" altLang="en-US" dirty="0"/>
              <a:t>상위 수준 정책에서 정의한 서비스를 필터링할 것인지 </a:t>
            </a:r>
            <a:r>
              <a:rPr lang="ko-KR" altLang="en-US" dirty="0" smtClean="0"/>
              <a:t>제시한다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방화벽 사용자 인증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방화벽은 기관의 네트워크 전체를 보호하기 때문에 리눅스 시스템에서처럼 </a:t>
            </a:r>
            <a:r>
              <a:rPr lang="ko-KR" altLang="en-US" dirty="0" smtClean="0"/>
              <a:t>패스워드로 사용자를 </a:t>
            </a:r>
            <a:r>
              <a:rPr lang="ko-KR" altLang="en-US" dirty="0"/>
              <a:t>인증하는 식의 단순한 방법을 사용하지 않는다</a:t>
            </a:r>
            <a:r>
              <a:rPr lang="en-US" altLang="ko-KR" dirty="0"/>
              <a:t>. </a:t>
            </a:r>
            <a:r>
              <a:rPr lang="ko-KR" altLang="en-US" dirty="0"/>
              <a:t>보통 방화벽에서는 </a:t>
            </a:r>
            <a:r>
              <a:rPr lang="ko-KR" altLang="en-US" dirty="0" smtClean="0"/>
              <a:t>스마트카드</a:t>
            </a:r>
            <a:r>
              <a:rPr lang="en-US" altLang="ko-KR" dirty="0" smtClean="0"/>
              <a:t>, </a:t>
            </a:r>
            <a:r>
              <a:rPr lang="ko-KR" altLang="en-US" dirty="0"/>
              <a:t>인증 </a:t>
            </a:r>
            <a:r>
              <a:rPr lang="ko-KR" altLang="en-US" dirty="0" smtClean="0"/>
              <a:t>토큰</a:t>
            </a:r>
            <a:r>
              <a:rPr lang="en-US" altLang="ko-KR" dirty="0" smtClean="0"/>
              <a:t>, </a:t>
            </a:r>
            <a:r>
              <a:rPr lang="ko-KR" altLang="en-US" dirty="0"/>
              <a:t>소프트웨어 메커니즘 등을 인증 수단으로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최근 </a:t>
            </a:r>
            <a:r>
              <a:rPr lang="ko-KR" altLang="en-US" dirty="0"/>
              <a:t>많이 사용하는 우수한 인증 시스템으로 일회용 패스워드가 있다</a:t>
            </a:r>
            <a:r>
              <a:rPr lang="en-US" altLang="ko-KR" dirty="0"/>
              <a:t>. </a:t>
            </a:r>
            <a:r>
              <a:rPr lang="ko-KR" altLang="en-US" dirty="0"/>
              <a:t>일회용 </a:t>
            </a:r>
            <a:r>
              <a:rPr lang="ko-KR" altLang="en-US" dirty="0" smtClean="0"/>
              <a:t>패스워드는 사용자가 </a:t>
            </a:r>
            <a:r>
              <a:rPr lang="ko-KR" altLang="en-US" dirty="0"/>
              <a:t>로그인을 시도할 때마다 새로운 패스워드를 이용하게 함으로써 공격자가 </a:t>
            </a:r>
            <a:r>
              <a:rPr lang="ko-KR" altLang="en-US" dirty="0" smtClean="0"/>
              <a:t>스니핑</a:t>
            </a:r>
            <a:r>
              <a:rPr lang="en-US" altLang="ko-KR" dirty="0" smtClean="0"/>
              <a:t>(</a:t>
            </a:r>
            <a:r>
              <a:rPr lang="ko-KR" altLang="en-US" dirty="0"/>
              <a:t>도청</a:t>
            </a:r>
            <a:r>
              <a:rPr lang="en-US" altLang="ko-KR" dirty="0"/>
              <a:t>)</a:t>
            </a:r>
            <a:r>
              <a:rPr lang="ko-KR" altLang="en-US" dirty="0"/>
              <a:t>으로 시스템에 침입하는 것을 근본적으로 막아준다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패킷 </a:t>
            </a:r>
            <a:r>
              <a:rPr lang="ko-KR" altLang="en-US" dirty="0" smtClean="0"/>
              <a:t>필터링</a:t>
            </a:r>
            <a:endParaRPr lang="en-US" altLang="ko-KR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라우터 인터페이스를 지나는 패킷을 필터링하는 패킷 필터링 라우터</a:t>
            </a:r>
            <a:r>
              <a:rPr lang="en-US" altLang="ko-KR" dirty="0"/>
              <a:t>packet filtering router</a:t>
            </a:r>
            <a:r>
              <a:rPr lang="ko-KR" altLang="en-US" dirty="0"/>
              <a:t>는 </a:t>
            </a:r>
            <a:r>
              <a:rPr lang="en-US" altLang="ko-KR" dirty="0" smtClean="0"/>
              <a:t>IP</a:t>
            </a:r>
            <a:r>
              <a:rPr lang="ko-KR" altLang="en-US" dirty="0" smtClean="0"/>
              <a:t>패킷 </a:t>
            </a:r>
            <a:r>
              <a:rPr lang="ko-KR" altLang="en-US" dirty="0"/>
              <a:t>중 송신지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수신지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, TCP/IP </a:t>
            </a:r>
            <a:r>
              <a:rPr lang="ko-KR" altLang="en-US" dirty="0"/>
              <a:t>송신지 포트</a:t>
            </a:r>
            <a:r>
              <a:rPr lang="en-US" altLang="ko-KR" dirty="0"/>
              <a:t>, TCP/IP </a:t>
            </a:r>
            <a:r>
              <a:rPr lang="ko-KR" altLang="en-US" dirty="0"/>
              <a:t>목적지 포트 </a:t>
            </a:r>
            <a:r>
              <a:rPr lang="ko-KR" altLang="en-US" dirty="0" smtClean="0"/>
              <a:t>등을전부 </a:t>
            </a:r>
            <a:r>
              <a:rPr lang="ko-KR" altLang="en-US" dirty="0"/>
              <a:t>또는 일부 필터링할 수 있다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9751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C00000"/>
              </a:buClr>
              <a:buFont typeface="+mj-lt"/>
              <a:buAutoNum type="arabicPeriod" startAt="4"/>
            </a:pPr>
            <a:r>
              <a:rPr lang="ko-KR" altLang="en-US" dirty="0" smtClean="0"/>
              <a:t>응용 </a:t>
            </a:r>
            <a:r>
              <a:rPr lang="ko-KR" altLang="en-US" dirty="0"/>
              <a:t>계층 게이트웨이</a:t>
            </a:r>
          </a:p>
          <a:p>
            <a:pPr lvl="3"/>
            <a:r>
              <a:rPr lang="ko-KR" altLang="en-US" dirty="0" smtClean="0"/>
              <a:t>응용 </a:t>
            </a:r>
            <a:r>
              <a:rPr lang="ko-KR" altLang="en-US" dirty="0"/>
              <a:t>계층 서비스는 축적 전달</a:t>
            </a:r>
            <a:r>
              <a:rPr lang="en-US" altLang="ko-KR" dirty="0"/>
              <a:t>store-and-forward </a:t>
            </a:r>
            <a:r>
              <a:rPr lang="ko-KR" altLang="en-US" dirty="0"/>
              <a:t>방법을 사용하는 경우가 많으며</a:t>
            </a:r>
            <a:r>
              <a:rPr lang="en-US" altLang="ko-KR" dirty="0"/>
              <a:t>, </a:t>
            </a:r>
            <a:r>
              <a:rPr lang="ko-KR" altLang="en-US" dirty="0" smtClean="0"/>
              <a:t>게이트웨이는 </a:t>
            </a:r>
            <a:r>
              <a:rPr lang="ko-KR" altLang="en-US" dirty="0"/>
              <a:t>송신자 응용 서비스가 보내는 정보를 그대로 전달하면 된다</a:t>
            </a:r>
            <a:r>
              <a:rPr lang="en-US" altLang="ko-KR" dirty="0"/>
              <a:t>. </a:t>
            </a:r>
            <a:r>
              <a:rPr lang="ko-KR" altLang="en-US" dirty="0"/>
              <a:t>실제로 응용 계층 </a:t>
            </a:r>
            <a:r>
              <a:rPr lang="ko-KR" altLang="en-US" dirty="0" smtClean="0"/>
              <a:t>게이트웨이에서는 </a:t>
            </a:r>
            <a:r>
              <a:rPr lang="ko-KR" altLang="en-US" dirty="0"/>
              <a:t>보안을 위한 특별한 서비스를 제공한다</a:t>
            </a:r>
            <a:r>
              <a:rPr lang="en-US" altLang="ko-KR" dirty="0"/>
              <a:t>. </a:t>
            </a:r>
            <a:r>
              <a:rPr lang="ko-KR" altLang="en-US" dirty="0"/>
              <a:t>예를 들어 내부 네트워크와 외부 </a:t>
            </a:r>
            <a:r>
              <a:rPr lang="ko-KR" altLang="en-US" dirty="0" smtClean="0"/>
              <a:t>네트워크 </a:t>
            </a:r>
            <a:r>
              <a:rPr lang="ko-KR" altLang="en-US" dirty="0"/>
              <a:t>간 모든 응용 레벨의 트래픽 로깅이나 텔넷</a:t>
            </a:r>
            <a:r>
              <a:rPr lang="en-US" altLang="ko-KR" dirty="0"/>
              <a:t>, FTP </a:t>
            </a:r>
            <a:r>
              <a:rPr lang="ko-KR" altLang="en-US" dirty="0"/>
              <a:t>등에서 사용자 인증이 필요할 때 </a:t>
            </a:r>
            <a:r>
              <a:rPr lang="ko-KR" altLang="en-US" dirty="0" smtClean="0"/>
              <a:t>우수한 </a:t>
            </a:r>
            <a:r>
              <a:rPr lang="ko-KR" altLang="en-US" dirty="0"/>
              <a:t>인증 방법을 사용한다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응용 계층의 게이트웨이는 프록시 서버</a:t>
            </a:r>
            <a:r>
              <a:rPr lang="en-US" altLang="ko-KR" dirty="0"/>
              <a:t>proxy server</a:t>
            </a:r>
            <a:r>
              <a:rPr lang="ko-KR" altLang="en-US" dirty="0"/>
              <a:t>라는 기능을 제공한다</a:t>
            </a:r>
            <a:r>
              <a:rPr lang="en-US" altLang="ko-KR" dirty="0"/>
              <a:t>. </a:t>
            </a:r>
            <a:r>
              <a:rPr lang="ko-KR" altLang="en-US" dirty="0"/>
              <a:t>이는 예를 들어 </a:t>
            </a:r>
            <a:r>
              <a:rPr lang="ko-KR" altLang="en-US" dirty="0" smtClean="0"/>
              <a:t>외부 </a:t>
            </a:r>
            <a:r>
              <a:rPr lang="ko-KR" altLang="en-US" dirty="0"/>
              <a:t>네트워크의 메일 클라이언트가 내부 네트워크의 어떤 호스트 메일 서버와 </a:t>
            </a:r>
            <a:r>
              <a:rPr lang="ko-KR" altLang="en-US" dirty="0" smtClean="0"/>
              <a:t>접속하기를원하면 </a:t>
            </a:r>
            <a:r>
              <a:rPr lang="ko-KR" altLang="en-US" dirty="0"/>
              <a:t>중간의 프록시 서버가 이를 받아서 내부의 서버에 전달하는 방식이다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85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방화벽의 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/>
            </a:pPr>
            <a:endParaRPr lang="en-US" altLang="ko-KR" b="0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b="0" dirty="0" smtClean="0"/>
              <a:t>스크리닝 </a:t>
            </a:r>
            <a:r>
              <a:rPr lang="ko-KR" altLang="en-US" b="0" dirty="0"/>
              <a:t>라우터</a:t>
            </a:r>
          </a:p>
          <a:p>
            <a:pPr lvl="3"/>
            <a:r>
              <a:rPr lang="ko-KR" altLang="en-US" dirty="0"/>
              <a:t>스크리닝 라우터</a:t>
            </a:r>
            <a:r>
              <a:rPr lang="en-US" altLang="ko-KR" dirty="0"/>
              <a:t>(Screening Router)</a:t>
            </a:r>
            <a:r>
              <a:rPr lang="ko-KR" altLang="en-US" dirty="0"/>
              <a:t>는 네트워크에서 사용하는 프로토콜의 형태</a:t>
            </a:r>
            <a:r>
              <a:rPr lang="en-US" altLang="ko-KR" dirty="0"/>
              <a:t>, </a:t>
            </a:r>
            <a:r>
              <a:rPr lang="ko-KR" altLang="en-US" dirty="0"/>
              <a:t>송신지주소와 수신지 주소</a:t>
            </a:r>
            <a:r>
              <a:rPr lang="en-US" altLang="ko-KR" dirty="0"/>
              <a:t>, </a:t>
            </a:r>
            <a:r>
              <a:rPr lang="ko-KR" altLang="en-US" dirty="0"/>
              <a:t>프로토콜의 제어 필드</a:t>
            </a:r>
            <a:r>
              <a:rPr lang="en-US" altLang="ko-KR" dirty="0"/>
              <a:t>, </a:t>
            </a:r>
            <a:r>
              <a:rPr lang="ko-KR" altLang="en-US" dirty="0"/>
              <a:t>통신에 사용하는 포트 번호를 분석하여 내부네트워크에서 외부 네트워크로 나가는 패킷 트래픽의 진입을 허가 또는 거절하거나 외부네트워크에서 내부 네트워크로 진입하는 패킷 트래픽의 진입을 허가 또는 거절하는 라우터를 말한다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스크리닝 라우터는 </a:t>
            </a:r>
            <a:r>
              <a:rPr lang="en-US" altLang="ko-KR" dirty="0"/>
              <a:t>OSI </a:t>
            </a:r>
            <a:r>
              <a:rPr lang="ko-KR" altLang="en-US" dirty="0"/>
              <a:t>참조 모델의 </a:t>
            </a:r>
            <a:r>
              <a:rPr lang="en-US" altLang="ko-KR" dirty="0"/>
              <a:t>3</a:t>
            </a:r>
            <a:r>
              <a:rPr lang="ko-KR" altLang="en-US" dirty="0"/>
              <a:t>계층과 </a:t>
            </a:r>
            <a:r>
              <a:rPr lang="en-US" altLang="ko-KR" dirty="0"/>
              <a:t>4</a:t>
            </a:r>
            <a:r>
              <a:rPr lang="ko-KR" altLang="en-US" dirty="0"/>
              <a:t>계층에서 동작하기 때문에 </a:t>
            </a:r>
            <a:r>
              <a:rPr lang="en-US" altLang="ko-KR" dirty="0"/>
              <a:t>3</a:t>
            </a:r>
            <a:r>
              <a:rPr lang="ko-KR" altLang="en-US" dirty="0"/>
              <a:t>계층과 </a:t>
            </a:r>
            <a:r>
              <a:rPr lang="en-US" altLang="ko-KR" dirty="0"/>
              <a:t>4</a:t>
            </a:r>
            <a:r>
              <a:rPr lang="ko-KR" altLang="en-US" dirty="0"/>
              <a:t>계층에서 동작하는 프로토콜인 </a:t>
            </a:r>
            <a:r>
              <a:rPr lang="en-US" altLang="ko-KR" dirty="0"/>
              <a:t>IP, TCP </a:t>
            </a:r>
            <a:r>
              <a:rPr lang="ko-KR" altLang="en-US" dirty="0"/>
              <a:t>또는 </a:t>
            </a:r>
            <a:r>
              <a:rPr lang="en-US" altLang="ko-KR" dirty="0"/>
              <a:t>UDP</a:t>
            </a:r>
            <a:r>
              <a:rPr lang="ko-KR" altLang="en-US" dirty="0"/>
              <a:t>의 헤더에 포함된 내용을 분석하여 </a:t>
            </a:r>
            <a:r>
              <a:rPr lang="ko-KR" altLang="en-US" dirty="0" smtClean="0"/>
              <a:t>동작한다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/>
              <a:t>스크리닝 라우터는 어느 정도 수준의 보안 </a:t>
            </a:r>
            <a:r>
              <a:rPr lang="ko-KR" altLang="en-US" dirty="0" smtClean="0"/>
              <a:t>접근을 제어하여 </a:t>
            </a:r>
            <a:r>
              <a:rPr lang="ko-KR" altLang="en-US" dirty="0"/>
              <a:t>방화벽 시스템 환경을 구현할 수 있다</a:t>
            </a:r>
            <a:r>
              <a:rPr lang="en-US" altLang="ko-KR" dirty="0"/>
              <a:t>. </a:t>
            </a:r>
            <a:r>
              <a:rPr lang="ko-KR" altLang="en-US" dirty="0"/>
              <a:t>하지만 라우터에서 구현된 펌웨어의 </a:t>
            </a:r>
            <a:r>
              <a:rPr lang="ko-KR" altLang="en-US" dirty="0" smtClean="0"/>
              <a:t>수준에서는 </a:t>
            </a:r>
            <a:r>
              <a:rPr lang="ko-KR" altLang="en-US" dirty="0"/>
              <a:t>제한이 많고 복잡한 정책을 구현하기 어렵기 때문에 보통 스크리닝 라우터와 </a:t>
            </a:r>
            <a:r>
              <a:rPr lang="ko-KR" altLang="en-US" dirty="0" smtClean="0"/>
              <a:t>배스천</a:t>
            </a:r>
            <a:r>
              <a:rPr lang="en-US" altLang="ko-KR" dirty="0"/>
              <a:t>(</a:t>
            </a:r>
            <a:r>
              <a:rPr lang="ko-KR" altLang="en-US" dirty="0"/>
              <a:t>요새</a:t>
            </a:r>
            <a:r>
              <a:rPr lang="en-US" altLang="ko-KR" dirty="0"/>
              <a:t>) </a:t>
            </a:r>
            <a:r>
              <a:rPr lang="ko-KR" altLang="en-US" dirty="0" smtClean="0"/>
              <a:t>호스트를 </a:t>
            </a:r>
            <a:r>
              <a:rPr lang="ko-KR" altLang="en-US" dirty="0"/>
              <a:t>같이 운영한다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68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네트워크 보안의 개념과 특징을 이해한다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네트워크 </a:t>
            </a:r>
            <a:r>
              <a:rPr lang="ko-KR" altLang="en-US" sz="1600" dirty="0"/>
              <a:t>공격 기술의 유형을 파악한다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시스템 </a:t>
            </a:r>
            <a:r>
              <a:rPr lang="ko-KR" altLang="en-US" sz="1600" dirty="0"/>
              <a:t>보안 기술을 이해한다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암호 </a:t>
            </a:r>
            <a:r>
              <a:rPr lang="ko-KR" altLang="en-US" sz="1600" dirty="0"/>
              <a:t>보안 기술의 종류와 특징을 파악한다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메일 </a:t>
            </a:r>
            <a:r>
              <a:rPr lang="ko-KR" altLang="en-US" sz="1600" dirty="0"/>
              <a:t>보안 기술의 종류와 특징을 파악한다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기술 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362075"/>
            <a:ext cx="654367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850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b="0" dirty="0" smtClean="0"/>
              <a:t>배스천</a:t>
            </a:r>
            <a:r>
              <a:rPr lang="en-US" altLang="ko-KR" b="0" dirty="0" smtClean="0"/>
              <a:t> </a:t>
            </a:r>
            <a:r>
              <a:rPr lang="ko-KR" altLang="en-US" b="0" dirty="0"/>
              <a:t>호스트</a:t>
            </a:r>
          </a:p>
          <a:p>
            <a:pPr lvl="3"/>
            <a:r>
              <a:rPr lang="ko-KR" altLang="en-US" b="0" dirty="0" smtClean="0"/>
              <a:t>보호된 </a:t>
            </a:r>
            <a:r>
              <a:rPr lang="ko-KR" altLang="en-US" b="0" dirty="0"/>
              <a:t>네트워크에서 유일하게 외부의 공격에 노출된 </a:t>
            </a:r>
            <a:r>
              <a:rPr lang="ko-KR" altLang="en-US" b="0" dirty="0" smtClean="0"/>
              <a:t>컴퓨터 </a:t>
            </a:r>
            <a:r>
              <a:rPr lang="ko-KR" altLang="en-US" b="0" dirty="0"/>
              <a:t>시스템을 말하며</a:t>
            </a:r>
            <a:r>
              <a:rPr lang="en-US" altLang="ko-KR" b="0" dirty="0"/>
              <a:t>, </a:t>
            </a:r>
            <a:r>
              <a:rPr lang="ko-KR" altLang="en-US" b="0" dirty="0"/>
              <a:t>내부 네트워크와 외부 네트워크 간에 </a:t>
            </a:r>
            <a:r>
              <a:rPr lang="ko-KR" altLang="en-US" b="0" dirty="0" err="1"/>
              <a:t>게이트웨이</a:t>
            </a:r>
            <a:r>
              <a:rPr lang="ko-KR" altLang="en-US" b="0" dirty="0"/>
              <a:t> 역할을 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3"/>
            <a:r>
              <a:rPr lang="ko-KR" altLang="en-US" b="0" dirty="0" smtClean="0"/>
              <a:t>네트워크 </a:t>
            </a:r>
            <a:r>
              <a:rPr lang="ko-KR" altLang="en-US" b="0" dirty="0"/>
              <a:t>보안상 가장 중요한 위치를 차지하므로 관리자가 철저하게 감시하며</a:t>
            </a:r>
            <a:r>
              <a:rPr lang="en-US" altLang="ko-KR" b="0" dirty="0"/>
              <a:t>, </a:t>
            </a:r>
            <a:r>
              <a:rPr lang="ko-KR" altLang="en-US" b="0" dirty="0"/>
              <a:t>불법적인 </a:t>
            </a:r>
            <a:r>
              <a:rPr lang="ko-KR" altLang="en-US" b="0" dirty="0" smtClean="0"/>
              <a:t>침입의도로 </a:t>
            </a:r>
            <a:r>
              <a:rPr lang="ko-KR" altLang="en-US" b="0" dirty="0"/>
              <a:t>접속한 모든 시스템의 기록을 주기적으로 검사해야 한다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55143"/>
            <a:ext cx="6657975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21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방화벽 시스템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b="0" dirty="0" err="1"/>
              <a:t>패킷</a:t>
            </a:r>
            <a:r>
              <a:rPr lang="ko-KR" altLang="en-US" b="0" dirty="0"/>
              <a:t> </a:t>
            </a:r>
            <a:r>
              <a:rPr lang="ko-KR" altLang="en-US" b="0" dirty="0" err="1"/>
              <a:t>필터링</a:t>
            </a:r>
            <a:r>
              <a:rPr lang="ko-KR" altLang="en-US" b="0" dirty="0"/>
              <a:t> 방식</a:t>
            </a:r>
          </a:p>
          <a:p>
            <a:pPr lvl="3"/>
            <a:r>
              <a:rPr lang="ko-KR" altLang="en-US" b="0" dirty="0" err="1"/>
              <a:t>패킷</a:t>
            </a:r>
            <a:r>
              <a:rPr lang="ko-KR" altLang="en-US" b="0" dirty="0"/>
              <a:t> </a:t>
            </a:r>
            <a:r>
              <a:rPr lang="ko-KR" altLang="en-US" b="0" dirty="0" err="1"/>
              <a:t>필터링</a:t>
            </a:r>
            <a:r>
              <a:rPr lang="ko-KR" altLang="en-US" b="0" dirty="0"/>
              <a:t> 방식의 방화벽은 </a:t>
            </a:r>
            <a:r>
              <a:rPr lang="en-US" altLang="ko-KR" b="0" dirty="0"/>
              <a:t>OSI </a:t>
            </a:r>
            <a:r>
              <a:rPr lang="ko-KR" altLang="en-US" b="0" dirty="0"/>
              <a:t>참조 모델의 네트워크 계층</a:t>
            </a:r>
            <a:r>
              <a:rPr lang="en-US" altLang="ko-KR" b="0" dirty="0"/>
              <a:t>(IP </a:t>
            </a:r>
            <a:r>
              <a:rPr lang="ko-KR" altLang="en-US" b="0" dirty="0"/>
              <a:t>프로토콜</a:t>
            </a:r>
            <a:r>
              <a:rPr lang="en-US" altLang="ko-KR" b="0" dirty="0"/>
              <a:t>)</a:t>
            </a:r>
            <a:r>
              <a:rPr lang="ko-KR" altLang="en-US" b="0" dirty="0"/>
              <a:t>과 전송 </a:t>
            </a:r>
            <a:r>
              <a:rPr lang="ko-KR" altLang="en-US" b="0" dirty="0" smtClean="0"/>
              <a:t>계층</a:t>
            </a:r>
            <a:r>
              <a:rPr lang="en-US" altLang="ko-KR" b="0" dirty="0" smtClean="0"/>
              <a:t>(</a:t>
            </a:r>
            <a:r>
              <a:rPr lang="en-US" altLang="ko-KR" b="0" dirty="0"/>
              <a:t>TCP </a:t>
            </a:r>
            <a:r>
              <a:rPr lang="ko-KR" altLang="en-US" b="0" dirty="0"/>
              <a:t>프로토콜</a:t>
            </a:r>
            <a:r>
              <a:rPr lang="en-US" altLang="ko-KR" b="0" dirty="0"/>
              <a:t>)</a:t>
            </a:r>
            <a:r>
              <a:rPr lang="ko-KR" altLang="en-US" b="0" dirty="0"/>
              <a:t>에서 </a:t>
            </a:r>
            <a:r>
              <a:rPr lang="ko-KR" altLang="en-US" b="0" dirty="0" err="1"/>
              <a:t>패킷의</a:t>
            </a:r>
            <a:r>
              <a:rPr lang="ko-KR" altLang="en-US" b="0" dirty="0"/>
              <a:t> 송신지 및 목적지 </a:t>
            </a:r>
            <a:r>
              <a:rPr lang="en-US" altLang="ko-KR" b="0" dirty="0"/>
              <a:t>IP </a:t>
            </a:r>
            <a:r>
              <a:rPr lang="ko-KR" altLang="en-US" b="0" dirty="0"/>
              <a:t>주소 정보</a:t>
            </a:r>
            <a:r>
              <a:rPr lang="en-US" altLang="ko-KR" b="0" dirty="0"/>
              <a:t>, </a:t>
            </a:r>
            <a:r>
              <a:rPr lang="ko-KR" altLang="en-US" b="0" dirty="0"/>
              <a:t>각 서비스의 포트 번호를 </a:t>
            </a:r>
            <a:r>
              <a:rPr lang="ko-KR" altLang="en-US" b="0" dirty="0" smtClean="0"/>
              <a:t>이용한 </a:t>
            </a:r>
            <a:r>
              <a:rPr lang="ko-KR" altLang="en-US" b="0" dirty="0"/>
              <a:t>접속을 제어한다</a:t>
            </a:r>
            <a:r>
              <a:rPr lang="en-US" altLang="ko-KR" b="0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응용 프로그램 </a:t>
            </a:r>
            <a:r>
              <a:rPr lang="ko-KR" altLang="en-US" dirty="0" err="1"/>
              <a:t>게이트웨이</a:t>
            </a:r>
            <a:endParaRPr lang="ko-KR" altLang="en-US" dirty="0"/>
          </a:p>
          <a:p>
            <a:pPr lvl="3"/>
            <a:r>
              <a:rPr lang="ko-KR" altLang="en-US" dirty="0"/>
              <a:t>응용 프로그램 </a:t>
            </a:r>
            <a:r>
              <a:rPr lang="ko-KR" altLang="en-US" dirty="0" err="1"/>
              <a:t>게이트웨이는</a:t>
            </a:r>
            <a:r>
              <a:rPr lang="ko-KR" altLang="en-US" dirty="0"/>
              <a:t> </a:t>
            </a:r>
            <a:r>
              <a:rPr lang="en-US" altLang="ko-KR" dirty="0"/>
              <a:t>OSI </a:t>
            </a:r>
            <a:r>
              <a:rPr lang="ko-KR" altLang="en-US" dirty="0"/>
              <a:t>참조 모델의 응용 계층에 방화벽 기능이 들어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각 </a:t>
            </a:r>
            <a:r>
              <a:rPr lang="ko-KR" altLang="en-US" dirty="0" err="1" smtClean="0"/>
              <a:t>서비스별</a:t>
            </a:r>
            <a:r>
              <a:rPr lang="ko-KR" altLang="en-US" dirty="0" smtClean="0"/>
              <a:t> </a:t>
            </a:r>
            <a:r>
              <a:rPr lang="ko-KR" altLang="en-US" dirty="0" err="1"/>
              <a:t>프록시를</a:t>
            </a:r>
            <a:r>
              <a:rPr lang="ko-KR" altLang="en-US" dirty="0"/>
              <a:t> 이용하며</a:t>
            </a:r>
            <a:r>
              <a:rPr lang="en-US" altLang="ko-KR" dirty="0"/>
              <a:t>, </a:t>
            </a:r>
            <a:r>
              <a:rPr lang="ko-KR" altLang="en-US" dirty="0" err="1"/>
              <a:t>패킷</a:t>
            </a:r>
            <a:r>
              <a:rPr lang="ko-KR" altLang="en-US" dirty="0"/>
              <a:t> </a:t>
            </a:r>
            <a:r>
              <a:rPr lang="ko-KR" altLang="en-US" dirty="0" err="1"/>
              <a:t>필터링</a:t>
            </a:r>
            <a:r>
              <a:rPr lang="ko-KR" altLang="en-US" dirty="0"/>
              <a:t> 방식처럼 </a:t>
            </a:r>
            <a:r>
              <a:rPr lang="en-US" altLang="ko-KR" dirty="0"/>
              <a:t>IP </a:t>
            </a:r>
            <a:r>
              <a:rPr lang="ko-KR" altLang="en-US" dirty="0"/>
              <a:t>주소 및 </a:t>
            </a:r>
            <a:r>
              <a:rPr lang="en-US" altLang="ko-KR" dirty="0"/>
              <a:t>TCP </a:t>
            </a:r>
            <a:r>
              <a:rPr lang="ko-KR" altLang="en-US" dirty="0"/>
              <a:t>포트를 이용하여 </a:t>
            </a:r>
            <a:r>
              <a:rPr lang="ko-KR" altLang="en-US" dirty="0" smtClean="0"/>
              <a:t>네트워크의 </a:t>
            </a:r>
            <a:r>
              <a:rPr lang="ko-KR" altLang="en-US" dirty="0"/>
              <a:t>접근을 제어할 수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회로 레벨 </a:t>
            </a:r>
            <a:r>
              <a:rPr lang="ko-KR" altLang="en-US" dirty="0" err="1"/>
              <a:t>게이트웨이</a:t>
            </a:r>
            <a:endParaRPr lang="ko-KR" altLang="en-US" dirty="0"/>
          </a:p>
          <a:p>
            <a:pPr lvl="3"/>
            <a:r>
              <a:rPr lang="ko-KR" altLang="en-US" dirty="0"/>
              <a:t>회로 레벨 </a:t>
            </a:r>
            <a:r>
              <a:rPr lang="ko-KR" altLang="en-US" dirty="0" err="1"/>
              <a:t>게이트웨이는</a:t>
            </a:r>
            <a:r>
              <a:rPr lang="ko-KR" altLang="en-US" dirty="0"/>
              <a:t> </a:t>
            </a:r>
            <a:r>
              <a:rPr lang="en-US" altLang="ko-KR" dirty="0"/>
              <a:t>OSI </a:t>
            </a:r>
            <a:r>
              <a:rPr lang="ko-KR" altLang="en-US" dirty="0"/>
              <a:t>참조 모델에서 </a:t>
            </a:r>
            <a:r>
              <a:rPr lang="en-US" altLang="ko-KR" dirty="0"/>
              <a:t>5</a:t>
            </a:r>
            <a:r>
              <a:rPr lang="ko-KR" altLang="en-US" dirty="0"/>
              <a:t>계층과 </a:t>
            </a:r>
            <a:r>
              <a:rPr lang="en-US" altLang="ko-KR" dirty="0"/>
              <a:t>7</a:t>
            </a:r>
            <a:r>
              <a:rPr lang="ko-KR" altLang="en-US" dirty="0"/>
              <a:t>계층 사이에 있으며</a:t>
            </a:r>
            <a:r>
              <a:rPr lang="en-US" altLang="ko-KR" dirty="0"/>
              <a:t>,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 </a:t>
            </a:r>
            <a:r>
              <a:rPr lang="ko-KR" altLang="en-US" dirty="0" err="1"/>
              <a:t>게이트웨이와는</a:t>
            </a:r>
            <a:r>
              <a:rPr lang="ko-KR" altLang="en-US" dirty="0"/>
              <a:t> 달리 각 </a:t>
            </a:r>
            <a:r>
              <a:rPr lang="ko-KR" altLang="en-US" dirty="0" err="1"/>
              <a:t>서비스별로</a:t>
            </a:r>
            <a:r>
              <a:rPr lang="ko-KR" altLang="en-US" dirty="0"/>
              <a:t> </a:t>
            </a:r>
            <a:r>
              <a:rPr lang="ko-KR" altLang="en-US" dirty="0" err="1"/>
              <a:t>프록시가</a:t>
            </a:r>
            <a:r>
              <a:rPr lang="ko-KR" altLang="en-US" dirty="0"/>
              <a:t> 있는 것이 아니고</a:t>
            </a:r>
            <a:r>
              <a:rPr lang="en-US" altLang="ko-KR" dirty="0"/>
              <a:t>, </a:t>
            </a:r>
            <a:r>
              <a:rPr lang="ko-KR" altLang="en-US" dirty="0"/>
              <a:t>어느 응용 </a:t>
            </a:r>
            <a:r>
              <a:rPr lang="ko-KR" altLang="en-US" dirty="0" smtClean="0"/>
              <a:t>프로그램이든 </a:t>
            </a:r>
            <a:r>
              <a:rPr lang="ko-KR" altLang="en-US" dirty="0"/>
              <a:t>이용할 수 있는 일반적인 프록시만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b="0" dirty="0"/>
              <a:t>혼용 방화벽</a:t>
            </a:r>
          </a:p>
          <a:p>
            <a:pPr lvl="3"/>
            <a:r>
              <a:rPr lang="ko-KR" altLang="en-US" b="0" dirty="0"/>
              <a:t>때에 따라 여러 유형의 방화벽을 복합적으로 구성할 수도 있다</a:t>
            </a:r>
            <a:r>
              <a:rPr lang="en-US" altLang="ko-KR" b="0" dirty="0" smtClean="0"/>
              <a:t>.</a:t>
            </a:r>
          </a:p>
          <a:p>
            <a:pPr lvl="3"/>
            <a:r>
              <a:rPr lang="ko-KR" altLang="en-US" dirty="0"/>
              <a:t>서비스의 종류에 따라 다양한 보안 정책을 사용함으로써 구축 및 관리에 어려움이 따를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701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544616"/>
          </a:xfrm>
        </p:spPr>
        <p:txBody>
          <a:bodyPr/>
          <a:lstStyle/>
          <a:p>
            <a:pPr lvl="1"/>
            <a:r>
              <a:rPr lang="ko-KR" altLang="en-US" dirty="0"/>
              <a:t>방화벽 구축 시 고려 사항</a:t>
            </a:r>
          </a:p>
          <a:p>
            <a:pPr lvl="2"/>
            <a:r>
              <a:rPr lang="ko-KR" altLang="en-US" dirty="0"/>
              <a:t>앞서 설명한 구성 요소로 방화벽 시스템에 필요한 대부분의 기능을 구현할 수 있다</a:t>
            </a:r>
            <a:r>
              <a:rPr lang="en-US" altLang="ko-KR" dirty="0"/>
              <a:t>. </a:t>
            </a:r>
            <a:r>
              <a:rPr lang="ko-KR" altLang="en-US" dirty="0"/>
              <a:t>방화벽을 구축할 때는 다음과 같은 고려 사항을 염두에 두고 방화벽의 설계 및 사양을 작성하거나 설치 방법을 판단해야 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보호하려는 </a:t>
            </a:r>
            <a:r>
              <a:rPr lang="ko-KR" altLang="en-US" dirty="0"/>
              <a:t>하드웨어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각종 중요 정보 및 시스템 관리 문서 등을 정의하여 방화벽 시스템을 구축할 때 고려한다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보호하려는 </a:t>
            </a:r>
            <a:r>
              <a:rPr lang="ko-KR" altLang="en-US" dirty="0"/>
              <a:t>자원과 정보에 어떤 위협이 있는지 분석한다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사용자 </a:t>
            </a:r>
            <a:r>
              <a:rPr lang="ko-KR" altLang="en-US" dirty="0"/>
              <a:t>계정이 있는 사용자만 네트워크를 이용하게 할 것인지</a:t>
            </a:r>
            <a:r>
              <a:rPr lang="en-US" altLang="ko-KR" dirty="0"/>
              <a:t>, </a:t>
            </a:r>
            <a:r>
              <a:rPr lang="ko-KR" altLang="en-US" dirty="0"/>
              <a:t>아니면 비인증자라도 </a:t>
            </a:r>
            <a:r>
              <a:rPr lang="ko-KR" altLang="en-US" dirty="0" smtClean="0"/>
              <a:t>제한된 </a:t>
            </a:r>
            <a:r>
              <a:rPr lang="ko-KR" altLang="en-US" dirty="0"/>
              <a:t>자원을 사용하게 할 것인지 결정한다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해커 </a:t>
            </a:r>
            <a:r>
              <a:rPr lang="ko-KR" altLang="en-US" dirty="0"/>
              <a:t>등 불법 침입자가 내부 시스템을 공격했을 때 취할 대응책을 마련한다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조직의 </a:t>
            </a:r>
            <a:r>
              <a:rPr lang="ko-KR" altLang="en-US" dirty="0"/>
              <a:t>시스템 운영 정책을 반영하는 차원에서 중요한 작업을 제외한 모든 접속을 </a:t>
            </a:r>
            <a:r>
              <a:rPr lang="ko-KR" altLang="en-US" dirty="0" smtClean="0"/>
              <a:t>거부하는 </a:t>
            </a:r>
            <a:r>
              <a:rPr lang="ko-KR" altLang="en-US" dirty="0"/>
              <a:t>식으로 시스템을 운영할 것인지</a:t>
            </a:r>
            <a:r>
              <a:rPr lang="en-US" altLang="ko-KR" dirty="0"/>
              <a:t>, </a:t>
            </a:r>
            <a:r>
              <a:rPr lang="ko-KR" altLang="en-US" dirty="0"/>
              <a:t>아니면 덜 위협적인 방법으로 접속하는 </a:t>
            </a:r>
            <a:r>
              <a:rPr lang="ko-KR" altLang="en-US" dirty="0" smtClean="0"/>
              <a:t>트래픽을조사하고 </a:t>
            </a:r>
            <a:r>
              <a:rPr lang="ko-KR" altLang="en-US" dirty="0"/>
              <a:t>점검하는 식으로 시스템을 운영할 것인지 선택할 수 있다</a:t>
            </a:r>
            <a:r>
              <a:rPr lang="en-US" altLang="ko-KR" dirty="0"/>
              <a:t>. </a:t>
            </a:r>
            <a:r>
              <a:rPr lang="ko-KR" altLang="en-US" dirty="0"/>
              <a:t>이러한 선택은 </a:t>
            </a:r>
            <a:r>
              <a:rPr lang="ko-KR" altLang="en-US" dirty="0" smtClean="0"/>
              <a:t>보안 결정권자에게 </a:t>
            </a:r>
            <a:r>
              <a:rPr lang="ko-KR" altLang="en-US" dirty="0"/>
              <a:t>달려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어느 </a:t>
            </a:r>
            <a:r>
              <a:rPr lang="ko-KR" altLang="en-US" dirty="0"/>
              <a:t>정도 수준의 감시</a:t>
            </a:r>
            <a:r>
              <a:rPr lang="en-US" altLang="ko-KR" dirty="0"/>
              <a:t>, </a:t>
            </a:r>
            <a:r>
              <a:rPr lang="ko-KR" altLang="en-US" dirty="0"/>
              <a:t>백업</a:t>
            </a:r>
            <a:r>
              <a:rPr lang="en-US" altLang="ko-KR" dirty="0"/>
              <a:t>, </a:t>
            </a:r>
            <a:r>
              <a:rPr lang="ko-KR" altLang="en-US" dirty="0"/>
              <a:t>제어를 원하는지 결정한다</a:t>
            </a:r>
            <a:r>
              <a:rPr lang="en-US" altLang="ko-KR" dirty="0"/>
              <a:t>. </a:t>
            </a:r>
            <a:r>
              <a:rPr lang="ko-KR" altLang="en-US" dirty="0"/>
              <a:t>기관이 받아들일 수 있는 </a:t>
            </a:r>
            <a:r>
              <a:rPr lang="ko-KR" altLang="en-US" dirty="0" smtClean="0"/>
              <a:t>위험수준을 </a:t>
            </a:r>
            <a:r>
              <a:rPr lang="ko-KR" altLang="en-US" dirty="0"/>
              <a:t>결정했다면 무엇을 감시하고</a:t>
            </a:r>
            <a:r>
              <a:rPr lang="en-US" altLang="ko-KR" dirty="0"/>
              <a:t>, </a:t>
            </a:r>
            <a:r>
              <a:rPr lang="ko-KR" altLang="en-US" dirty="0"/>
              <a:t>허용하고</a:t>
            </a:r>
            <a:r>
              <a:rPr lang="en-US" altLang="ko-KR" dirty="0"/>
              <a:t>, </a:t>
            </a:r>
            <a:r>
              <a:rPr lang="ko-KR" altLang="en-US" dirty="0"/>
              <a:t>거부할 것인지 체크리스트를 작성한다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/>
              <a:t>기관의 전체적인 목적을 결정하고 위험 평가에 근거한 필요성을 분석하며</a:t>
            </a:r>
            <a:r>
              <a:rPr lang="en-US" altLang="ko-KR" dirty="0"/>
              <a:t>, </a:t>
            </a:r>
            <a:r>
              <a:rPr lang="ko-KR" altLang="en-US" dirty="0" smtClean="0"/>
              <a:t>구현하고자 </a:t>
            </a:r>
            <a:r>
              <a:rPr lang="ko-KR" altLang="en-US" dirty="0"/>
              <a:t>계획했던 목록과 구별되는 문제점을 가려낸다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구매와 </a:t>
            </a:r>
            <a:r>
              <a:rPr lang="ko-KR" altLang="en-US" dirty="0"/>
              <a:t>구현에 드는 비용을 정확하게 정량적으로 산출하는 것이 중요하다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기술적인 </a:t>
            </a:r>
            <a:r>
              <a:rPr lang="ko-KR" altLang="en-US" dirty="0"/>
              <a:t>측면에서 기관 내부의 네트워크와 네트워크 서비스 제공자 간의 고정적 트래픽</a:t>
            </a:r>
          </a:p>
          <a:p>
            <a:pPr lvl="3"/>
            <a:r>
              <a:rPr lang="ko-KR" altLang="en-US" dirty="0"/>
              <a:t>라우팅 서비스 등도 결정해야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958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방화벽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lvl="1"/>
            <a:r>
              <a:rPr lang="ko-KR" altLang="en-US" b="0" dirty="0"/>
              <a:t>방화벽은 바이러스나 악성코드가 네트워크를 통해 사용자 컴퓨터에 액세스하는 것을 </a:t>
            </a:r>
            <a:r>
              <a:rPr lang="ko-KR" altLang="en-US" b="0" dirty="0" smtClean="0"/>
              <a:t>방지해 </a:t>
            </a:r>
            <a:r>
              <a:rPr lang="ko-KR" altLang="en-US" b="0" dirty="0"/>
              <a:t>준다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개인 </a:t>
            </a:r>
            <a:r>
              <a:rPr lang="ko-KR" altLang="en-US" b="0" dirty="0"/>
              <a:t>컴퓨터의 방화벽 설정은 </a:t>
            </a:r>
            <a:r>
              <a:rPr lang="en-US" altLang="ko-KR" b="0" dirty="0"/>
              <a:t>&lt;</a:t>
            </a:r>
            <a:r>
              <a:rPr lang="ko-KR" altLang="en-US" b="0" dirty="0"/>
              <a:t>제어판 → 시스템 및 보안 → </a:t>
            </a:r>
            <a:r>
              <a:rPr lang="en-US" altLang="ko-KR" b="0" dirty="0"/>
              <a:t>Windows </a:t>
            </a:r>
            <a:r>
              <a:rPr lang="ko-KR" altLang="en-US" b="0" dirty="0"/>
              <a:t>방화벽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을 </a:t>
            </a:r>
            <a:r>
              <a:rPr lang="ko-KR" altLang="en-US" b="0" dirty="0"/>
              <a:t>클릭하면 확인할 수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882" y="3169493"/>
            <a:ext cx="432435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033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왼쪽 </a:t>
            </a:r>
            <a:r>
              <a:rPr lang="ko-KR" altLang="en-US" b="0" dirty="0"/>
              <a:t>부분에서 </a:t>
            </a:r>
            <a:r>
              <a:rPr lang="en-US" altLang="ko-KR" b="0" dirty="0"/>
              <a:t>&lt;Windows </a:t>
            </a:r>
            <a:r>
              <a:rPr lang="ko-KR" altLang="en-US" b="0" dirty="0"/>
              <a:t>방화벽 설정 또는 해제</a:t>
            </a:r>
            <a:r>
              <a:rPr lang="en-US" altLang="ko-KR" b="0" dirty="0"/>
              <a:t>&gt;</a:t>
            </a:r>
            <a:r>
              <a:rPr lang="ko-KR" altLang="en-US" b="0" dirty="0"/>
              <a:t>를 클릭하면 사용하는 각 </a:t>
            </a:r>
            <a:r>
              <a:rPr lang="ko-KR" altLang="en-US" b="0" dirty="0" smtClean="0"/>
              <a:t>네트워크의 위치 </a:t>
            </a:r>
            <a:r>
              <a:rPr lang="ko-KR" altLang="en-US" b="0" dirty="0"/>
              <a:t>유형별로 방화벽을 설정하거나 수정할 수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95" y="2420888"/>
            <a:ext cx="43243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758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통신을 허용하려면 왼쪽 부분에서 </a:t>
            </a:r>
            <a:r>
              <a:rPr lang="en-US" altLang="ko-KR" b="0" dirty="0"/>
              <a:t>&lt;Windows </a:t>
            </a:r>
            <a:r>
              <a:rPr lang="ko-KR" altLang="en-US" b="0" dirty="0"/>
              <a:t>방화벽을 통해 프로그램 또는 기능 허용</a:t>
            </a:r>
            <a:r>
              <a:rPr lang="en-US" altLang="ko-KR" b="0" dirty="0" smtClean="0"/>
              <a:t>&gt;</a:t>
            </a:r>
            <a:r>
              <a:rPr lang="ko-KR" altLang="en-US" b="0" dirty="0" smtClean="0"/>
              <a:t>을 </a:t>
            </a:r>
            <a:r>
              <a:rPr lang="ko-KR" altLang="en-US" b="0" dirty="0"/>
              <a:t>클릭한다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420888"/>
            <a:ext cx="33147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7463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다음 그림처럼 </a:t>
            </a:r>
            <a:r>
              <a:rPr lang="ko-KR" altLang="en-US" b="0" dirty="0"/>
              <a:t>통신을 허용하는 프로그램을 확인할 수 있으며</a:t>
            </a:r>
            <a:r>
              <a:rPr lang="en-US" altLang="ko-KR" b="0" dirty="0"/>
              <a:t>, &lt;</a:t>
            </a:r>
            <a:r>
              <a:rPr lang="ko-KR" altLang="en-US" b="0" dirty="0"/>
              <a:t>설정 변경</a:t>
            </a:r>
            <a:r>
              <a:rPr lang="en-US" altLang="ko-KR" b="0" dirty="0"/>
              <a:t>&gt; </a:t>
            </a:r>
            <a:r>
              <a:rPr lang="ko-KR" altLang="en-US" b="0" dirty="0"/>
              <a:t>버튼을 </a:t>
            </a:r>
            <a:r>
              <a:rPr lang="ko-KR" altLang="en-US" b="0" dirty="0" smtClean="0"/>
              <a:t>누르면 </a:t>
            </a:r>
            <a:r>
              <a:rPr lang="ko-KR" altLang="en-US" b="0" dirty="0"/>
              <a:t>허용하는 프로그램 및 포트를 추가할 수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528" y="2204864"/>
            <a:ext cx="4486275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86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꼭 필요할 때만 프로그램을 허용하거나 포트를 열고</a:t>
            </a:r>
            <a:r>
              <a:rPr lang="en-US" altLang="ko-KR" b="0" dirty="0"/>
              <a:t>, </a:t>
            </a:r>
            <a:r>
              <a:rPr lang="ko-KR" altLang="en-US" b="0" dirty="0"/>
              <a:t>필요하지 않을 때는 </a:t>
            </a:r>
            <a:r>
              <a:rPr lang="ko-KR" altLang="en-US" b="0" dirty="0" smtClean="0"/>
              <a:t>프로그램을 </a:t>
            </a:r>
            <a:r>
              <a:rPr lang="ko-KR" altLang="en-US" b="0" dirty="0"/>
              <a:t>제거하거나 포트를 닫는 것이 보안 위험을 줄이는 데 도움이 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방화벽 </a:t>
            </a:r>
            <a:r>
              <a:rPr lang="ko-KR" altLang="en-US" b="0" dirty="0"/>
              <a:t>포트를 닫으려면 </a:t>
            </a:r>
            <a:r>
              <a:rPr lang="en-US" altLang="ko-KR" b="0" dirty="0"/>
              <a:t>[</a:t>
            </a:r>
            <a:r>
              <a:rPr lang="ko-KR" altLang="en-US" b="0" dirty="0"/>
              <a:t>그림 </a:t>
            </a:r>
            <a:r>
              <a:rPr lang="en-US" altLang="ko-KR" b="0" dirty="0"/>
              <a:t>9-16]</a:t>
            </a:r>
            <a:r>
              <a:rPr lang="ko-KR" altLang="en-US" b="0" dirty="0"/>
              <a:t>의 </a:t>
            </a:r>
            <a:r>
              <a:rPr lang="en-US" altLang="ko-KR" b="0" dirty="0"/>
              <a:t>Windows </a:t>
            </a:r>
            <a:r>
              <a:rPr lang="ko-KR" altLang="en-US" b="0" dirty="0"/>
              <a:t>방화벽 창에서 </a:t>
            </a:r>
            <a:r>
              <a:rPr lang="en-US" altLang="ko-KR" b="0" dirty="0"/>
              <a:t>&lt;</a:t>
            </a:r>
            <a:r>
              <a:rPr lang="ko-KR" altLang="en-US" b="0" dirty="0"/>
              <a:t>고급 설정</a:t>
            </a:r>
            <a:r>
              <a:rPr lang="en-US" altLang="ko-KR" b="0" dirty="0"/>
              <a:t>&gt;</a:t>
            </a:r>
            <a:r>
              <a:rPr lang="ko-KR" altLang="en-US" b="0" dirty="0"/>
              <a:t>을 </a:t>
            </a:r>
            <a:r>
              <a:rPr lang="ko-KR" altLang="en-US" b="0" dirty="0" smtClean="0"/>
              <a:t>클릭하거나 </a:t>
            </a:r>
            <a:r>
              <a:rPr lang="ko-KR" altLang="en-US" b="0" dirty="0"/>
              <a:t>고급 보안이 포함된 </a:t>
            </a:r>
            <a:r>
              <a:rPr lang="en-US" altLang="ko-KR" b="0" dirty="0"/>
              <a:t>Windows </a:t>
            </a:r>
            <a:r>
              <a:rPr lang="ko-KR" altLang="en-US" b="0" dirty="0"/>
              <a:t>방화벽을 설정해야 한다</a:t>
            </a:r>
            <a:r>
              <a:rPr lang="en-US" altLang="ko-KR" b="0" dirty="0"/>
              <a:t>(</a:t>
            </a:r>
            <a:r>
              <a:rPr lang="ko-KR" altLang="en-US" b="0" dirty="0"/>
              <a:t>관리자로 로그인</a:t>
            </a:r>
            <a:r>
              <a:rPr lang="en-US" altLang="ko-KR" b="0" dirty="0"/>
              <a:t>). </a:t>
            </a:r>
            <a:r>
              <a:rPr lang="ko-KR" altLang="en-US" b="0" dirty="0" smtClean="0"/>
              <a:t>또는</a:t>
            </a:r>
            <a:r>
              <a:rPr lang="en-US" altLang="ko-KR" b="0" dirty="0" smtClean="0"/>
              <a:t>&lt;</a:t>
            </a:r>
            <a:r>
              <a:rPr lang="ko-KR" altLang="en-US" b="0" dirty="0"/>
              <a:t>제어판 → 시스템 및 보안 → 관리 도구 → 고급 보안이 포함된 </a:t>
            </a:r>
            <a:r>
              <a:rPr lang="en-US" altLang="ko-KR" b="0" dirty="0"/>
              <a:t>Windows </a:t>
            </a:r>
            <a:r>
              <a:rPr lang="ko-KR" altLang="en-US" b="0" dirty="0"/>
              <a:t>방화벽</a:t>
            </a:r>
            <a:r>
              <a:rPr lang="en-US" altLang="ko-KR" b="0" dirty="0"/>
              <a:t>&gt;</a:t>
            </a:r>
            <a:r>
              <a:rPr lang="ko-KR" altLang="en-US" b="0" dirty="0" smtClean="0"/>
              <a:t>에서도 </a:t>
            </a:r>
            <a:r>
              <a:rPr lang="ko-KR" altLang="en-US" b="0" dirty="0"/>
              <a:t>설정할 수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387084"/>
            <a:ext cx="5877619" cy="346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1086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왼쪽 부분에서 </a:t>
            </a:r>
            <a:r>
              <a:rPr lang="en-US" altLang="ko-KR" b="0" dirty="0"/>
              <a:t>&lt;</a:t>
            </a:r>
            <a:r>
              <a:rPr lang="ko-KR" altLang="en-US" b="0" dirty="0" err="1"/>
              <a:t>인바운드</a:t>
            </a:r>
            <a:r>
              <a:rPr lang="ko-KR" altLang="en-US" b="0" dirty="0"/>
              <a:t> 규칙</a:t>
            </a:r>
            <a:r>
              <a:rPr lang="en-US" altLang="ko-KR" b="0" dirty="0"/>
              <a:t>&gt;</a:t>
            </a:r>
            <a:r>
              <a:rPr lang="ko-KR" altLang="en-US" b="0" dirty="0"/>
              <a:t>을 클릭한 후 가운데 부분에서 사용하지 않을 규칙을 </a:t>
            </a:r>
            <a:r>
              <a:rPr lang="ko-KR" altLang="en-US" b="0" dirty="0" smtClean="0"/>
              <a:t>선택한다</a:t>
            </a:r>
            <a:r>
              <a:rPr lang="en-US" altLang="ko-KR" b="0" dirty="0"/>
              <a:t>. </a:t>
            </a:r>
            <a:r>
              <a:rPr lang="ko-KR" altLang="en-US" b="0" dirty="0"/>
              <a:t>그러고 나서 오른쪽 부분에서 </a:t>
            </a:r>
            <a:r>
              <a:rPr lang="en-US" altLang="ko-KR" b="0" dirty="0"/>
              <a:t>&lt;</a:t>
            </a:r>
            <a:r>
              <a:rPr lang="ko-KR" altLang="en-US" b="0" dirty="0"/>
              <a:t>규칙 사용 안 함</a:t>
            </a:r>
            <a:r>
              <a:rPr lang="en-US" altLang="ko-KR" b="0" dirty="0"/>
              <a:t>&gt;</a:t>
            </a:r>
            <a:r>
              <a:rPr lang="ko-KR" altLang="en-US" b="0" dirty="0"/>
              <a:t>을 클릭한다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59055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865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01. </a:t>
            </a:r>
            <a:r>
              <a:rPr lang="ko-KR" altLang="en-US" dirty="0"/>
              <a:t>네트워크 </a:t>
            </a:r>
            <a:r>
              <a:rPr lang="ko-KR" altLang="en-US" dirty="0" smtClean="0"/>
              <a:t>보안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네트워크 보안의 개요</a:t>
            </a:r>
            <a:endParaRPr lang="en-US" altLang="ko-KR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보안은 </a:t>
            </a:r>
            <a:r>
              <a:rPr lang="ko-KR" altLang="en-US" b="0" dirty="0"/>
              <a:t>크게 컴퓨터 보안과 네트워크 보안으로 구분할 수 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쉽게 </a:t>
            </a:r>
            <a:r>
              <a:rPr lang="ko-KR" altLang="en-US" b="0" dirty="0"/>
              <a:t>말해</a:t>
            </a:r>
            <a:r>
              <a:rPr lang="en-US" altLang="ko-KR" b="0" dirty="0"/>
              <a:t>, </a:t>
            </a:r>
            <a:r>
              <a:rPr lang="ko-KR" altLang="en-US" b="0" dirty="0"/>
              <a:t>컴퓨터 </a:t>
            </a:r>
            <a:r>
              <a:rPr lang="ko-KR" altLang="en-US" b="0" dirty="0" smtClean="0"/>
              <a:t>보안은 컴퓨터 </a:t>
            </a:r>
            <a:r>
              <a:rPr lang="ko-KR" altLang="en-US" b="0" dirty="0"/>
              <a:t>자체의 데이터를 보호하는 것이고</a:t>
            </a:r>
            <a:r>
              <a:rPr lang="en-US" altLang="ko-KR" b="0" dirty="0"/>
              <a:t>, </a:t>
            </a:r>
            <a:r>
              <a:rPr lang="ko-KR" altLang="en-US" b="0" dirty="0"/>
              <a:t>네트워크 보안은 컴퓨터 간에 데이터를 </a:t>
            </a:r>
            <a:r>
              <a:rPr lang="ko-KR" altLang="en-US" b="0" dirty="0" smtClean="0"/>
              <a:t>안전하게 </a:t>
            </a:r>
            <a:r>
              <a:rPr lang="ko-KR" altLang="en-US" b="0" dirty="0"/>
              <a:t>전송하는 것이다</a:t>
            </a:r>
            <a:r>
              <a:rPr lang="en-US" altLang="ko-KR" b="0" dirty="0" smtClean="0"/>
              <a:t>.</a:t>
            </a:r>
          </a:p>
          <a:p>
            <a:pPr>
              <a:lnSpc>
                <a:spcPct val="100000"/>
              </a:lnSpc>
            </a:pPr>
            <a:endParaRPr lang="en-US" altLang="ko-KR" b="0" dirty="0" smtClean="0"/>
          </a:p>
          <a:p>
            <a:pPr lvl="1"/>
            <a:r>
              <a:rPr lang="ko-KR" altLang="en-US" dirty="0"/>
              <a:t>보안 위협</a:t>
            </a:r>
          </a:p>
          <a:p>
            <a:pPr lvl="2"/>
            <a:r>
              <a:rPr lang="ko-KR" altLang="en-US" b="0" dirty="0"/>
              <a:t>송신 측에서 수신 측에 메시지를 전송한다고 가정해 보자</a:t>
            </a:r>
            <a:r>
              <a:rPr lang="en-US" altLang="ko-KR" b="0" dirty="0"/>
              <a:t>. </a:t>
            </a:r>
            <a:r>
              <a:rPr lang="ko-KR" altLang="en-US" b="0" dirty="0"/>
              <a:t>이때 네트워크 보안을 </a:t>
            </a:r>
            <a:r>
              <a:rPr lang="ko-KR" altLang="en-US" b="0" dirty="0" smtClean="0"/>
              <a:t>위협하는 위험 </a:t>
            </a:r>
            <a:r>
              <a:rPr lang="ko-KR" altLang="en-US" b="0" dirty="0"/>
              <a:t>요소들도 함께 살펴보자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2"/>
            <a:r>
              <a:rPr lang="ko-KR" altLang="en-US" dirty="0" smtClean="0"/>
              <a:t>다음 그림은 정상적으로 전송한 경우이다</a:t>
            </a:r>
            <a:r>
              <a:rPr lang="en-US" altLang="ko-KR" dirty="0" smtClean="0"/>
              <a:t>.</a:t>
            </a:r>
            <a:endParaRPr lang="en-US" altLang="ko-KR" b="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555" y="4614068"/>
            <a:ext cx="33813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0338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/>
              <a:t>시스템 보안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/>
              <a:t>방화벽 규칙과 연결 보안 규칙</a:t>
            </a:r>
          </a:p>
          <a:p>
            <a:pPr lvl="1"/>
            <a:r>
              <a:rPr lang="ko-KR" altLang="en-US" b="0" dirty="0"/>
              <a:t>컴퓨터와 프로그램</a:t>
            </a:r>
            <a:r>
              <a:rPr lang="en-US" altLang="ko-KR" b="0" dirty="0"/>
              <a:t>, </a:t>
            </a:r>
            <a:r>
              <a:rPr lang="ko-KR" altLang="en-US" b="0" dirty="0"/>
              <a:t>서비스</a:t>
            </a:r>
            <a:r>
              <a:rPr lang="en-US" altLang="ko-KR" b="0" dirty="0"/>
              <a:t>, </a:t>
            </a:r>
            <a:r>
              <a:rPr lang="ko-KR" altLang="en-US" b="0" dirty="0"/>
              <a:t>다른 컴퓨터 간에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송수신할 수 있는 방화벽 </a:t>
            </a:r>
            <a:r>
              <a:rPr lang="ko-KR" altLang="en-US" b="0" dirty="0" smtClean="0"/>
              <a:t>규칙을 만들 </a:t>
            </a:r>
            <a:r>
              <a:rPr lang="ko-KR" altLang="en-US" b="0" dirty="0"/>
              <a:t>수도 있다</a:t>
            </a:r>
            <a:r>
              <a:rPr lang="en-US" altLang="ko-KR" b="0" dirty="0"/>
              <a:t>. </a:t>
            </a:r>
            <a:r>
              <a:rPr lang="ko-KR" altLang="en-US" b="0" dirty="0"/>
              <a:t>이 방화벽 규칙은 조건과 일치하는 모든 연결에서 연결 허용</a:t>
            </a:r>
            <a:r>
              <a:rPr lang="en-US" altLang="ko-KR" b="0" dirty="0"/>
              <a:t>, IPsec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사</a:t>
            </a:r>
            <a:r>
              <a:rPr lang="ko-KR" altLang="en-US" b="0" dirty="0"/>
              <a:t>용하여 보안할 때만 연결 허용</a:t>
            </a:r>
            <a:r>
              <a:rPr lang="en-US" altLang="ko-KR" b="0" dirty="0"/>
              <a:t>, </a:t>
            </a:r>
            <a:r>
              <a:rPr lang="ko-KR" altLang="en-US" b="0" dirty="0"/>
              <a:t>연결 차단 중 하나를 수행하도록 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기본적으로 </a:t>
            </a:r>
            <a:r>
              <a:rPr lang="ko-KR" altLang="en-US" b="0" dirty="0" err="1" smtClean="0"/>
              <a:t>인바운드</a:t>
            </a:r>
            <a:r>
              <a:rPr lang="ko-KR" altLang="en-US" b="0" dirty="0" smtClean="0"/>
              <a:t> </a:t>
            </a:r>
            <a:r>
              <a:rPr lang="ko-KR" altLang="en-US" b="0" dirty="0"/>
              <a:t>연결은 허용 규칙과 일치하면 허용하고</a:t>
            </a:r>
            <a:r>
              <a:rPr lang="en-US" altLang="ko-KR" b="0" dirty="0"/>
              <a:t>, </a:t>
            </a:r>
            <a:r>
              <a:rPr lang="ko-KR" altLang="en-US" b="0" dirty="0"/>
              <a:t>아웃바운드 연결은 차단 규칙과 </a:t>
            </a:r>
            <a:r>
              <a:rPr lang="ko-KR" altLang="en-US" b="0" dirty="0" smtClean="0"/>
              <a:t>일치하지 </a:t>
            </a:r>
            <a:r>
              <a:rPr lang="ko-KR" altLang="en-US" b="0" dirty="0"/>
              <a:t>않으면 허용한다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특정 프로그램의 </a:t>
            </a:r>
            <a:r>
              <a:rPr lang="ko-KR" altLang="en-US" b="0" dirty="0" smtClean="0"/>
              <a:t>연결을 </a:t>
            </a:r>
            <a:r>
              <a:rPr lang="ko-KR" altLang="en-US" b="0" dirty="0"/>
              <a:t>허용하는 방화벽 규칙과 연결 보안 규칙을 </a:t>
            </a:r>
            <a:r>
              <a:rPr lang="ko-KR" altLang="en-US" b="0" dirty="0" smtClean="0"/>
              <a:t>만들어 보자</a:t>
            </a:r>
            <a:r>
              <a:rPr lang="en-US" altLang="ko-KR" b="0" dirty="0" smtClean="0"/>
              <a:t>.</a:t>
            </a:r>
          </a:p>
          <a:p>
            <a:pPr>
              <a:buAutoNum type="arabicPeriod" startAt="3"/>
            </a:pPr>
            <a:endParaRPr lang="en-US" altLang="ko-KR" b="0" dirty="0" smtClean="0"/>
          </a:p>
          <a:p>
            <a:pPr lvl="1"/>
            <a:r>
              <a:rPr lang="ko-KR" altLang="en-US" dirty="0" err="1" smtClean="0"/>
              <a:t>인바운드</a:t>
            </a:r>
            <a:r>
              <a:rPr lang="ko-KR" altLang="en-US" dirty="0" smtClean="0"/>
              <a:t> </a:t>
            </a:r>
            <a:r>
              <a:rPr lang="ko-KR" altLang="en-US" dirty="0"/>
              <a:t>규칙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b="0" dirty="0" smtClean="0"/>
              <a:t>새 </a:t>
            </a:r>
            <a:r>
              <a:rPr lang="ko-KR" altLang="en-US" b="0" dirty="0"/>
              <a:t>규칙 생성</a:t>
            </a:r>
          </a:p>
          <a:p>
            <a:pPr lvl="3"/>
            <a:r>
              <a:rPr lang="en-US" altLang="ko-KR" b="0" dirty="0" smtClean="0"/>
              <a:t>[</a:t>
            </a:r>
            <a:r>
              <a:rPr lang="ko-KR" altLang="en-US" b="0" dirty="0" smtClean="0"/>
              <a:t>고급 </a:t>
            </a:r>
            <a:r>
              <a:rPr lang="ko-KR" altLang="en-US" b="0" dirty="0"/>
              <a:t>보안이 포함된 </a:t>
            </a:r>
            <a:r>
              <a:rPr lang="en-US" altLang="ko-KR" b="0" dirty="0"/>
              <a:t>Windows </a:t>
            </a:r>
            <a:r>
              <a:rPr lang="ko-KR" altLang="en-US" b="0" dirty="0" smtClean="0"/>
              <a:t>방화벽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창의 왼쪽 부분에서 </a:t>
            </a:r>
            <a:r>
              <a:rPr lang="en-US" altLang="ko-KR" dirty="0"/>
              <a:t>[</a:t>
            </a:r>
            <a:r>
              <a:rPr lang="ko-KR" altLang="en-US" b="0" dirty="0" smtClean="0"/>
              <a:t>인바운드 규칙</a:t>
            </a:r>
            <a:r>
              <a:rPr lang="en-US" altLang="ko-KR" dirty="0"/>
              <a:t>]</a:t>
            </a:r>
            <a:r>
              <a:rPr lang="ko-KR" altLang="en-US" b="0" dirty="0" smtClean="0"/>
              <a:t>을 </a:t>
            </a:r>
            <a:r>
              <a:rPr lang="ko-KR" altLang="en-US" b="0" dirty="0"/>
              <a:t>클릭한 </a:t>
            </a:r>
            <a:r>
              <a:rPr lang="ko-KR" altLang="en-US" b="0" dirty="0" smtClean="0"/>
              <a:t>후 오른쪽 </a:t>
            </a:r>
            <a:r>
              <a:rPr lang="ko-KR" altLang="en-US" b="0" dirty="0"/>
              <a:t>부분에서 </a:t>
            </a:r>
            <a:r>
              <a:rPr lang="en-US" altLang="ko-KR" b="0" dirty="0"/>
              <a:t>&lt;</a:t>
            </a:r>
            <a:r>
              <a:rPr lang="ko-KR" altLang="en-US" b="0" dirty="0"/>
              <a:t>새 규칙</a:t>
            </a:r>
            <a:r>
              <a:rPr lang="en-US" altLang="ko-KR" b="0" dirty="0"/>
              <a:t>&gt;</a:t>
            </a:r>
            <a:r>
              <a:rPr lang="ko-KR" altLang="en-US" b="0" dirty="0"/>
              <a:t>을 클릭한다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439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3" y="1604963"/>
            <a:ext cx="47910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4153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 smtClean="0"/>
              <a:t>규칙 </a:t>
            </a:r>
            <a:r>
              <a:rPr lang="ko-KR" altLang="en-US" dirty="0"/>
              <a:t>종류 선택</a:t>
            </a:r>
          </a:p>
          <a:p>
            <a:pPr lvl="2"/>
            <a:r>
              <a:rPr lang="ko-KR" altLang="en-US" dirty="0"/>
              <a:t>만들려는 방화벽의 규칙 종류를 선택한다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방화벽 </a:t>
            </a:r>
            <a:r>
              <a:rPr lang="ko-KR" altLang="en-US" dirty="0"/>
              <a:t>규칙 종류에는 네 가지가 있는데</a:t>
            </a:r>
            <a:r>
              <a:rPr lang="en-US" altLang="ko-KR" dirty="0"/>
              <a:t>, </a:t>
            </a:r>
            <a:r>
              <a:rPr lang="ko-KR" altLang="en-US" dirty="0" smtClean="0"/>
              <a:t>그 중 하나를 </a:t>
            </a:r>
            <a:r>
              <a:rPr lang="ko-KR" altLang="en-US" dirty="0"/>
              <a:t>선택하면 방화벽을 통한 연결을 명시적으로 허용하거나 거부하는 예외 항목을 </a:t>
            </a:r>
            <a:r>
              <a:rPr lang="ko-KR" altLang="en-US" dirty="0" smtClean="0"/>
              <a:t>만들 수 </a:t>
            </a:r>
            <a:r>
              <a:rPr lang="ko-KR" altLang="en-US" dirty="0"/>
              <a:t>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인바운드 </a:t>
            </a:r>
            <a:r>
              <a:rPr lang="ko-KR" altLang="en-US" dirty="0"/>
              <a:t>규칙과 아웃바운드 규칙을 만들 때는 동일한 마법사와 속성 페이지를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b="1" dirty="0" smtClean="0"/>
              <a:t>프로그램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연결을 시도하는 프로그램에 따라 연결을 허용할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이렇게 하면 카카오톡 프로그램이나 기타 프로그램의 연결을 쉽게 허용할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프로그램은 모든 포트에서 연결을 허용할 수 있기 때문에 지정한 포트 번호에서만 트래픽을 허용하도록 규칙을 제한하려면 규칙을 생성한 후 프로토콜 및 포트 탭을 사용하여 규칙 속성을 변경해야 한다</a:t>
            </a:r>
            <a:r>
              <a:rPr lang="en-US" altLang="ko-KR" dirty="0" smtClean="0"/>
              <a:t>.</a:t>
            </a:r>
          </a:p>
          <a:p>
            <a:pPr lvl="3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585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19250"/>
            <a:ext cx="6048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906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b="1" dirty="0" smtClean="0"/>
              <a:t>포트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컴퓨터에서 연결을 시도하는 데 사용하는 프로토콜</a:t>
            </a:r>
            <a:r>
              <a:rPr lang="en-US" altLang="ko-KR" dirty="0"/>
              <a:t>(TCP/UDP)</a:t>
            </a:r>
            <a:r>
              <a:rPr lang="ko-KR" altLang="en-US" dirty="0"/>
              <a:t>과 로컬 포트 </a:t>
            </a:r>
            <a:r>
              <a:rPr lang="ko-KR" altLang="en-US" dirty="0" smtClean="0"/>
              <a:t>번호를 </a:t>
            </a:r>
            <a:r>
              <a:rPr lang="ko-KR" altLang="en-US" dirty="0"/>
              <a:t>지정할 수 있다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b="1" dirty="0"/>
              <a:t>미리 정의됨 </a:t>
            </a:r>
            <a:r>
              <a:rPr lang="en-US" altLang="ko-KR" dirty="0"/>
              <a:t>: </a:t>
            </a:r>
            <a:r>
              <a:rPr lang="ko-KR" altLang="en-US" dirty="0"/>
              <a:t>정의된 목록 </a:t>
            </a:r>
            <a:r>
              <a:rPr lang="ko-KR" altLang="en-US" dirty="0" smtClean="0"/>
              <a:t>또는 서비스 </a:t>
            </a:r>
            <a:r>
              <a:rPr lang="ko-KR" altLang="en-US" dirty="0"/>
              <a:t>중 하나를 </a:t>
            </a:r>
            <a:r>
              <a:rPr lang="ko-KR" altLang="en-US" dirty="0" smtClean="0"/>
              <a:t>선택하여 연결을 </a:t>
            </a:r>
            <a:r>
              <a:rPr lang="ko-KR" altLang="en-US" dirty="0"/>
              <a:t>허용할 수 있다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ko-KR" altLang="en-US" dirty="0" smtClean="0"/>
              <a:t>컴퓨터에서 </a:t>
            </a:r>
            <a:r>
              <a:rPr lang="ko-KR" altLang="en-US" dirty="0"/>
              <a:t>사용할 수 있는 잘 알려진 프로그램 및 서비스는 대부분 목록에 나타난다</a:t>
            </a:r>
            <a:r>
              <a:rPr lang="en-US" altLang="ko-KR" dirty="0"/>
              <a:t>. </a:t>
            </a:r>
            <a:r>
              <a:rPr lang="ko-KR" altLang="en-US" dirty="0" smtClean="0"/>
              <a:t>네트워크 </a:t>
            </a:r>
            <a:r>
              <a:rPr lang="ko-KR" altLang="en-US" dirty="0"/>
              <a:t>프로그램을 설치하면 목록에 해당 항목으로 추가되므로 네트워크 프로그램을 </a:t>
            </a:r>
            <a:r>
              <a:rPr lang="ko-KR" altLang="en-US" dirty="0" smtClean="0"/>
              <a:t>사용하거나 </a:t>
            </a:r>
            <a:r>
              <a:rPr lang="ko-KR" altLang="en-US" dirty="0"/>
              <a:t>사용하지 않도록 설정할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8960"/>
            <a:ext cx="37719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282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b="1" dirty="0"/>
              <a:t>사용자 지정 </a:t>
            </a:r>
            <a:r>
              <a:rPr lang="en-US" altLang="ko-KR" dirty="0"/>
              <a:t>: </a:t>
            </a:r>
            <a:r>
              <a:rPr lang="ko-KR" altLang="en-US" dirty="0"/>
              <a:t>다른 방화벽 규칙 종류에 포함하지 않은 조건에 따라 연결을 허용하도록 </a:t>
            </a:r>
            <a:r>
              <a:rPr lang="ko-KR" altLang="en-US" dirty="0" smtClean="0"/>
              <a:t>구성할 </a:t>
            </a:r>
            <a:r>
              <a:rPr lang="ko-KR" altLang="en-US" dirty="0"/>
              <a:t>수 있는 규칙을 만들 수 있다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b="0" dirty="0" smtClean="0"/>
              <a:t>일치시킬 </a:t>
            </a:r>
            <a:r>
              <a:rPr lang="ko-KR" altLang="en-US" b="0" dirty="0"/>
              <a:t>프로그램 경로 및 실행 파일 이름 지정</a:t>
            </a:r>
          </a:p>
          <a:p>
            <a:pPr lvl="2"/>
            <a:r>
              <a:rPr lang="ko-KR" altLang="en-US" dirty="0"/>
              <a:t>규칙과 일치하는 프로그램의 전체 프로그램 경로 및 실행 파일 이름을 지정한다</a:t>
            </a:r>
            <a:r>
              <a:rPr lang="en-US" altLang="ko-KR" dirty="0"/>
              <a:t>. </a:t>
            </a:r>
            <a:r>
              <a:rPr lang="ko-KR" altLang="en-US" dirty="0" smtClean="0"/>
              <a:t>방화벽이 네트워크 </a:t>
            </a:r>
            <a:r>
              <a:rPr lang="ko-KR" altLang="en-US" dirty="0" err="1"/>
              <a:t>패킷을</a:t>
            </a:r>
            <a:r>
              <a:rPr lang="ko-KR" altLang="en-US" dirty="0"/>
              <a:t> 일치시키는 방식 중 하나를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806" y="2780928"/>
            <a:ext cx="625792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755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b="1" dirty="0"/>
              <a:t>모든 프로그램 </a:t>
            </a:r>
            <a:r>
              <a:rPr lang="en-US" altLang="ko-KR" dirty="0"/>
              <a:t>: </a:t>
            </a:r>
            <a:r>
              <a:rPr lang="ko-KR" altLang="en-US" dirty="0"/>
              <a:t>다른 규칙 속성과 일치하는 컴퓨터의 모든 </a:t>
            </a:r>
            <a:r>
              <a:rPr lang="ko-KR" altLang="en-US" dirty="0" err="1"/>
              <a:t>트래픽에</a:t>
            </a:r>
            <a:r>
              <a:rPr lang="ko-KR" altLang="en-US" dirty="0"/>
              <a:t> 규칙이 적용된다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b="1" dirty="0" smtClean="0"/>
              <a:t>다음 프로그램 경로 </a:t>
            </a:r>
            <a:r>
              <a:rPr lang="en-US" altLang="ko-KR" dirty="0" smtClean="0"/>
              <a:t>: </a:t>
            </a:r>
            <a:r>
              <a:rPr lang="ko-KR" altLang="en-US" dirty="0"/>
              <a:t>지정한 프로그램에서 보내는 </a:t>
            </a:r>
            <a:r>
              <a:rPr lang="ko-KR" altLang="en-US" dirty="0" err="1"/>
              <a:t>패킷을</a:t>
            </a:r>
            <a:r>
              <a:rPr lang="ko-KR" altLang="en-US" dirty="0"/>
              <a:t> 일치시키려면 이 옵션을 선택한다</a:t>
            </a:r>
            <a:r>
              <a:rPr lang="en-US" altLang="ko-KR" dirty="0"/>
              <a:t>. </a:t>
            </a:r>
            <a:r>
              <a:rPr lang="ko-KR" altLang="en-US" dirty="0" smtClean="0"/>
              <a:t>프로그램 </a:t>
            </a:r>
            <a:r>
              <a:rPr lang="ko-KR" altLang="en-US" dirty="0"/>
              <a:t>전체 경로를 입력하거나 </a:t>
            </a:r>
            <a:r>
              <a:rPr lang="en-US" altLang="ko-KR" dirty="0"/>
              <a:t>&lt;</a:t>
            </a:r>
            <a:r>
              <a:rPr lang="ko-KR" altLang="en-US" dirty="0"/>
              <a:t>찾아보기</a:t>
            </a:r>
            <a:r>
              <a:rPr lang="en-US" altLang="ko-KR" dirty="0"/>
              <a:t>&gt;</a:t>
            </a:r>
            <a:r>
              <a:rPr lang="ko-KR" altLang="en-US" dirty="0"/>
              <a:t>를 클릭하여 디렉터리에서 </a:t>
            </a:r>
            <a:r>
              <a:rPr lang="ko-KR" altLang="en-US" dirty="0" smtClean="0"/>
              <a:t>프로그램을 찾는다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292" y="2780928"/>
            <a:ext cx="46577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035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 smtClean="0"/>
              <a:t>일치할 </a:t>
            </a:r>
            <a:r>
              <a:rPr lang="ko-KR" altLang="en-US" dirty="0"/>
              <a:t>때 수행할 작업 지정</a:t>
            </a:r>
          </a:p>
          <a:p>
            <a:pPr lvl="2"/>
            <a:r>
              <a:rPr lang="ko-KR" altLang="en-US" dirty="0"/>
              <a:t>규칙에 지정한 조건과 연결이 일치할 때 수행할 작업을 지정한다</a:t>
            </a:r>
            <a:r>
              <a:rPr lang="en-US" altLang="ko-KR" dirty="0"/>
              <a:t>. </a:t>
            </a:r>
            <a:r>
              <a:rPr lang="ko-KR" altLang="en-US" dirty="0"/>
              <a:t>방화벽에서 방화벽 </a:t>
            </a:r>
            <a:r>
              <a:rPr lang="ko-KR" altLang="en-US" dirty="0" smtClean="0"/>
              <a:t>규칙조건과 </a:t>
            </a:r>
            <a:r>
              <a:rPr lang="ko-KR" altLang="en-US" dirty="0"/>
              <a:t>일치하는 송수신 </a:t>
            </a:r>
            <a:r>
              <a:rPr lang="ko-KR" altLang="en-US" dirty="0" err="1"/>
              <a:t>패킷이</a:t>
            </a:r>
            <a:r>
              <a:rPr lang="ko-KR" altLang="en-US" dirty="0"/>
              <a:t> 들어오면 실행할 동작을 선택할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596265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3731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1" dirty="0" smtClean="0"/>
              <a:t>연결 </a:t>
            </a:r>
            <a:r>
              <a:rPr lang="ko-KR" altLang="en-US" b="1" dirty="0"/>
              <a:t>허용</a:t>
            </a:r>
            <a:r>
              <a:rPr lang="en-US" altLang="ko-KR" dirty="0"/>
              <a:t>: </a:t>
            </a:r>
            <a:r>
              <a:rPr lang="ko-KR" altLang="en-US" dirty="0"/>
              <a:t>방화벽 규칙의 조건과 일치하는 모든 네트워크 패킷을 허용한다</a:t>
            </a:r>
            <a:r>
              <a:rPr lang="en-US" altLang="ko-KR" dirty="0"/>
              <a:t>.</a:t>
            </a:r>
          </a:p>
          <a:p>
            <a:pPr lvl="2"/>
            <a:endParaRPr lang="en-US" altLang="ko-KR" b="1" dirty="0" smtClean="0"/>
          </a:p>
          <a:p>
            <a:pPr lvl="2"/>
            <a:r>
              <a:rPr lang="ko-KR" altLang="en-US" b="1" dirty="0" smtClean="0"/>
              <a:t>보안 </a:t>
            </a:r>
            <a:r>
              <a:rPr lang="ko-KR" altLang="en-US" b="1" dirty="0"/>
              <a:t>연결만 허용</a:t>
            </a:r>
            <a:r>
              <a:rPr lang="en-US" altLang="ko-KR" dirty="0"/>
              <a:t>: IPsec</a:t>
            </a:r>
            <a:r>
              <a:rPr lang="ko-KR" altLang="en-US" dirty="0"/>
              <a:t>로 보호되는 연결만 허용한다</a:t>
            </a:r>
            <a:r>
              <a:rPr lang="en-US" altLang="ko-KR" dirty="0"/>
              <a:t>. IPsec</a:t>
            </a:r>
            <a:r>
              <a:rPr lang="ko-KR" altLang="en-US" dirty="0"/>
              <a:t>는 연결 보안 규칙에서 </a:t>
            </a:r>
            <a:r>
              <a:rPr lang="ko-KR" altLang="en-US" dirty="0" smtClean="0"/>
              <a:t>정의할 </a:t>
            </a:r>
            <a:r>
              <a:rPr lang="ko-KR" altLang="en-US" dirty="0"/>
              <a:t>수 있다</a:t>
            </a:r>
            <a:r>
              <a:rPr lang="en-US" altLang="ko-KR" dirty="0"/>
              <a:t>. ‘</a:t>
            </a:r>
            <a:r>
              <a:rPr lang="ko-KR" altLang="en-US" dirty="0"/>
              <a:t>보안 연결만 허용’을 사용하려면 인증 및 무결성 보호가 모두 필요하다</a:t>
            </a:r>
            <a:r>
              <a:rPr lang="en-US" altLang="ko-KR" dirty="0"/>
              <a:t>. &lt;</a:t>
            </a:r>
            <a:r>
              <a:rPr lang="ko-KR" altLang="en-US" dirty="0" smtClean="0"/>
              <a:t>사용자 </a:t>
            </a:r>
            <a:r>
              <a:rPr lang="ko-KR" altLang="en-US" dirty="0"/>
              <a:t>지정</a:t>
            </a:r>
            <a:r>
              <a:rPr lang="en-US" altLang="ko-KR" dirty="0"/>
              <a:t>&gt;</a:t>
            </a:r>
            <a:r>
              <a:rPr lang="ko-KR" altLang="en-US" dirty="0"/>
              <a:t>을 클릭하여 요구 사항을 구성할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b="1" dirty="0" smtClean="0"/>
          </a:p>
          <a:p>
            <a:pPr lvl="2"/>
            <a:r>
              <a:rPr lang="ko-KR" altLang="en-US" b="1" dirty="0" smtClean="0"/>
              <a:t>연결 </a:t>
            </a:r>
            <a:r>
              <a:rPr lang="ko-KR" altLang="en-US" b="1" dirty="0"/>
              <a:t>차단</a:t>
            </a:r>
            <a:r>
              <a:rPr lang="en-US" altLang="ko-KR" dirty="0"/>
              <a:t>: </a:t>
            </a:r>
            <a:r>
              <a:rPr lang="ko-KR" altLang="en-US" dirty="0"/>
              <a:t>방화벽 규칙의 조건과 일치하는 모든 네트워크 패킷을 차단한다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345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 smtClean="0"/>
              <a:t>사용자 </a:t>
            </a:r>
            <a:r>
              <a:rPr lang="ko-KR" altLang="en-US" dirty="0"/>
              <a:t>지정</a:t>
            </a:r>
          </a:p>
          <a:p>
            <a:pPr lvl="2"/>
            <a:r>
              <a:rPr lang="ko-KR" altLang="en-US" dirty="0"/>
              <a:t>규칙에 지정된 연결을 허용할 사용자를 지정한다</a:t>
            </a:r>
            <a:r>
              <a:rPr lang="en-US" altLang="ko-KR" dirty="0"/>
              <a:t>. </a:t>
            </a:r>
            <a:r>
              <a:rPr lang="ko-KR" altLang="en-US" dirty="0"/>
              <a:t>로컬 컴퓨터에 연결할 수 있는 </a:t>
            </a:r>
            <a:r>
              <a:rPr lang="ko-KR" altLang="en-US" dirty="0" smtClean="0"/>
              <a:t>사용자와 그룹을 </a:t>
            </a:r>
            <a:r>
              <a:rPr lang="ko-KR" altLang="en-US" dirty="0"/>
              <a:t>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57531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41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보안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전송 차단</a:t>
            </a:r>
          </a:p>
          <a:p>
            <a:pPr lvl="2"/>
            <a:r>
              <a:rPr lang="ko-KR" altLang="en-US" dirty="0"/>
              <a:t>송신 측과 수신 측 사이에 </a:t>
            </a:r>
            <a:r>
              <a:rPr lang="ko-KR" altLang="en-US" dirty="0" smtClean="0"/>
              <a:t>있는 제삼자가 </a:t>
            </a:r>
            <a:r>
              <a:rPr lang="ko-KR" altLang="en-US" dirty="0"/>
              <a:t>데이터를 전송할 수 없다는 메시지를 만들어 송신 측에 전송하는 것이다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가로채기</a:t>
            </a:r>
            <a:endParaRPr lang="ko-KR" altLang="en-US" dirty="0"/>
          </a:p>
          <a:p>
            <a:pPr lvl="2"/>
            <a:r>
              <a:rPr lang="ko-KR" altLang="en-US" dirty="0"/>
              <a:t>다음 그림은 송신 측과 수신 측이 데이터를 주고받는 사이에 제삼자</a:t>
            </a:r>
            <a:r>
              <a:rPr lang="en-US" altLang="ko-KR" dirty="0"/>
              <a:t>(</a:t>
            </a:r>
            <a:r>
              <a:rPr lang="ko-KR" altLang="en-US" dirty="0"/>
              <a:t>공격자</a:t>
            </a:r>
            <a:r>
              <a:rPr lang="en-US" altLang="ko-KR" dirty="0"/>
              <a:t>)</a:t>
            </a:r>
            <a:r>
              <a:rPr lang="ko-KR" altLang="en-US" dirty="0" smtClean="0"/>
              <a:t>가 도청하는 </a:t>
            </a:r>
            <a:r>
              <a:rPr lang="ko-KR" altLang="en-US" dirty="0"/>
              <a:t>가로채기</a:t>
            </a:r>
            <a:r>
              <a:rPr lang="en-US" altLang="ko-KR" dirty="0"/>
              <a:t>interruption</a:t>
            </a:r>
            <a:r>
              <a:rPr lang="ko-KR" altLang="en-US" dirty="0"/>
              <a:t>를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276872"/>
            <a:ext cx="383857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18" y="4601294"/>
            <a:ext cx="374332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524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 smtClean="0"/>
              <a:t>이 옵션을 </a:t>
            </a:r>
            <a:r>
              <a:rPr lang="ko-KR" altLang="en-US" dirty="0"/>
              <a:t>사용하려면 방화벽 규칙 동작을 ‘보안 연결만 허용’으로 설정해야 한다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&lt;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클릭하여 사용자를 추가할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사용자 </a:t>
            </a:r>
            <a:r>
              <a:rPr lang="ko-KR" altLang="en-US" dirty="0"/>
              <a:t>또는 그룹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]</a:t>
            </a:r>
            <a:r>
              <a:rPr lang="ko-KR" altLang="en-US" dirty="0" smtClean="0"/>
              <a:t> 창에서 </a:t>
            </a:r>
            <a:r>
              <a:rPr lang="ko-KR" altLang="en-US" dirty="0"/>
              <a:t>선택할 개체 이름을 입력한다</a:t>
            </a:r>
            <a:r>
              <a:rPr lang="en-US" altLang="ko-KR" dirty="0"/>
              <a:t>. </a:t>
            </a:r>
            <a:r>
              <a:rPr lang="ko-KR" altLang="en-US" dirty="0"/>
              <a:t>개체 이름을 모를 때는 </a:t>
            </a:r>
            <a:r>
              <a:rPr lang="en-US" altLang="ko-KR" dirty="0"/>
              <a:t>&lt;</a:t>
            </a:r>
            <a:r>
              <a:rPr lang="ko-KR" altLang="en-US" dirty="0" smtClean="0"/>
              <a:t>고급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을</a:t>
            </a:r>
            <a:r>
              <a:rPr lang="ko-KR" altLang="en-US" dirty="0"/>
              <a:t> </a:t>
            </a:r>
            <a:r>
              <a:rPr lang="ko-KR" altLang="en-US" dirty="0" smtClean="0"/>
              <a:t>클릭한다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852936"/>
            <a:ext cx="371475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4560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개체 유형과 찾을 위치를 선택한 후 </a:t>
            </a:r>
            <a:r>
              <a:rPr lang="en-US" altLang="ko-KR" dirty="0"/>
              <a:t>&lt;</a:t>
            </a:r>
            <a:r>
              <a:rPr lang="ko-KR" altLang="en-US" dirty="0"/>
              <a:t>지금 찾기</a:t>
            </a:r>
            <a:r>
              <a:rPr lang="en-US" altLang="ko-KR" dirty="0"/>
              <a:t>&gt; </a:t>
            </a:r>
            <a:r>
              <a:rPr lang="ko-KR" altLang="en-US" dirty="0"/>
              <a:t>버튼을 누르면 대화상자 아래쪽에 검색 </a:t>
            </a:r>
            <a:r>
              <a:rPr lang="ko-KR" altLang="en-US" dirty="0" smtClean="0"/>
              <a:t>결과를 </a:t>
            </a:r>
            <a:r>
              <a:rPr lang="ko-KR" altLang="en-US" dirty="0"/>
              <a:t>표시한다</a:t>
            </a:r>
            <a:r>
              <a:rPr lang="en-US" altLang="ko-KR" dirty="0"/>
              <a:t>. </a:t>
            </a:r>
            <a:r>
              <a:rPr lang="ko-KR" altLang="en-US" dirty="0" smtClean="0"/>
              <a:t>목록 </a:t>
            </a:r>
            <a:r>
              <a:rPr lang="ko-KR" altLang="en-US" dirty="0"/>
              <a:t>중에서 선택할 개체를 </a:t>
            </a:r>
            <a:r>
              <a:rPr lang="ko-KR" altLang="en-US" dirty="0" smtClean="0"/>
              <a:t>클릭하면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43125"/>
            <a:ext cx="430530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8189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538288"/>
            <a:ext cx="6334125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51591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6"/>
            </a:pPr>
            <a:r>
              <a:rPr lang="ko-KR" altLang="en-US" dirty="0" smtClean="0"/>
              <a:t>연결을 </a:t>
            </a:r>
            <a:r>
              <a:rPr lang="ko-KR" altLang="en-US" dirty="0"/>
              <a:t>허용할 컴퓨터 지정</a:t>
            </a:r>
          </a:p>
          <a:p>
            <a:pPr lvl="2"/>
            <a:r>
              <a:rPr lang="ko-KR" altLang="en-US" dirty="0"/>
              <a:t>규칙에 지정한 연결을 허용할 컴퓨터를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64904"/>
            <a:ext cx="5791200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894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en-US" altLang="ko-KR" dirty="0"/>
              <a:t>&lt;</a:t>
            </a:r>
            <a:r>
              <a:rPr lang="ko-KR" altLang="en-US" dirty="0"/>
              <a:t>추가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클릭한 후 </a:t>
            </a:r>
            <a:r>
              <a:rPr lang="ko-KR" altLang="en-US" dirty="0"/>
              <a:t>선택할 개체 이름을 </a:t>
            </a:r>
            <a:r>
              <a:rPr lang="ko-KR" altLang="en-US" dirty="0" smtClean="0"/>
              <a:t>입력한다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94" y="1700808"/>
            <a:ext cx="5338886" cy="512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8887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7"/>
            </a:pPr>
            <a:r>
              <a:rPr lang="ko-KR" altLang="en-US" dirty="0" smtClean="0"/>
              <a:t>프로필 </a:t>
            </a:r>
            <a:r>
              <a:rPr lang="ko-KR" altLang="en-US" dirty="0"/>
              <a:t>지정</a:t>
            </a:r>
          </a:p>
          <a:p>
            <a:pPr lvl="2"/>
            <a:r>
              <a:rPr lang="ko-KR" altLang="en-US" dirty="0"/>
              <a:t>규칙을 적용할 프로필을 지정한다</a:t>
            </a:r>
            <a:r>
              <a:rPr lang="en-US" altLang="ko-KR" dirty="0"/>
              <a:t>. </a:t>
            </a:r>
            <a:r>
              <a:rPr lang="ko-KR" altLang="en-US" dirty="0"/>
              <a:t>네트워크에 연결된 각 컴퓨터의 </a:t>
            </a:r>
            <a:r>
              <a:rPr lang="en-US" altLang="ko-KR" dirty="0"/>
              <a:t>LAN </a:t>
            </a:r>
            <a:r>
              <a:rPr lang="ko-KR" altLang="en-US" dirty="0"/>
              <a:t>카드는 연결된 </a:t>
            </a:r>
            <a:r>
              <a:rPr lang="ko-KR" altLang="en-US" dirty="0" smtClean="0"/>
              <a:t>네</a:t>
            </a:r>
            <a:r>
              <a:rPr lang="ko-KR" altLang="en-US" dirty="0"/>
              <a:t>트워크에서 검색된 프로필에 따라 프로필 중 하나를 </a:t>
            </a:r>
            <a:r>
              <a:rPr lang="ko-KR" altLang="en-US" dirty="0" smtClean="0"/>
              <a:t>할당 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52" y="2564903"/>
            <a:ext cx="61055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97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8"/>
            </a:pPr>
            <a:r>
              <a:rPr lang="ko-KR" altLang="en-US" dirty="0" smtClean="0"/>
              <a:t>규칙의 </a:t>
            </a:r>
            <a:r>
              <a:rPr lang="ko-KR" altLang="en-US" dirty="0"/>
              <a:t>이름과 설명 지정</a:t>
            </a:r>
          </a:p>
          <a:p>
            <a:pPr lvl="2"/>
            <a:r>
              <a:rPr lang="ko-KR" altLang="en-US" dirty="0"/>
              <a:t>새로운 규칙의 이름과 설명을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204864"/>
            <a:ext cx="616267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5373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이제 고급 보안이 포함된 </a:t>
            </a:r>
            <a:r>
              <a:rPr lang="en-US" altLang="ko-KR" b="0" dirty="0"/>
              <a:t>Windows </a:t>
            </a:r>
            <a:r>
              <a:rPr lang="ko-KR" altLang="en-US" b="0" dirty="0"/>
              <a:t>방화벽의 </a:t>
            </a:r>
            <a:r>
              <a:rPr lang="ko-KR" altLang="en-US" b="0" dirty="0" err="1"/>
              <a:t>인바운드</a:t>
            </a:r>
            <a:r>
              <a:rPr lang="ko-KR" altLang="en-US" b="0" dirty="0"/>
              <a:t> 규칙에 </a:t>
            </a:r>
            <a:r>
              <a:rPr lang="ko-KR" altLang="en-US" b="0" dirty="0" err="1"/>
              <a:t>카카오톡</a:t>
            </a:r>
            <a:r>
              <a:rPr lang="ko-KR" altLang="en-US" b="0" dirty="0"/>
              <a:t> 프로그램이 </a:t>
            </a:r>
            <a:r>
              <a:rPr lang="ko-KR" altLang="en-US" b="0" dirty="0" smtClean="0"/>
              <a:t>추가된 </a:t>
            </a:r>
            <a:r>
              <a:rPr lang="ko-KR" altLang="en-US" b="0" dirty="0"/>
              <a:t>것을 확인할 수 </a:t>
            </a:r>
            <a:r>
              <a:rPr lang="ko-KR" altLang="en-US" b="0" dirty="0" smtClean="0"/>
              <a:t>있다</a:t>
            </a:r>
            <a:r>
              <a:rPr lang="en-US" altLang="ko-KR" b="0" dirty="0" smtClean="0"/>
              <a:t>.</a:t>
            </a:r>
            <a:endParaRPr lang="ko-KR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92896"/>
            <a:ext cx="57340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091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연결 보안 규칙</a:t>
            </a:r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b="0" dirty="0" smtClean="0"/>
              <a:t>새로운 </a:t>
            </a:r>
            <a:r>
              <a:rPr lang="ko-KR" altLang="en-US" b="0" dirty="0"/>
              <a:t>연결 보안 규칙 생성</a:t>
            </a:r>
          </a:p>
          <a:p>
            <a:pPr lvl="2"/>
            <a:r>
              <a:rPr lang="en-US" altLang="ko-KR" b="0" dirty="0" smtClean="0"/>
              <a:t>[</a:t>
            </a:r>
            <a:r>
              <a:rPr lang="ko-KR" altLang="en-US" b="0" dirty="0" smtClean="0"/>
              <a:t>고급 </a:t>
            </a:r>
            <a:r>
              <a:rPr lang="ko-KR" altLang="en-US" b="0" dirty="0"/>
              <a:t>보안이 포함된 </a:t>
            </a:r>
            <a:r>
              <a:rPr lang="en-US" altLang="ko-KR" b="0" dirty="0"/>
              <a:t>Windows </a:t>
            </a:r>
            <a:r>
              <a:rPr lang="ko-KR" altLang="en-US" b="0" dirty="0" smtClean="0"/>
              <a:t>방화벽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 </a:t>
            </a:r>
            <a:r>
              <a:rPr lang="ko-KR" altLang="en-US" b="0" dirty="0"/>
              <a:t>창의 왼쪽 부분에서 </a:t>
            </a:r>
            <a:r>
              <a:rPr lang="en-US" altLang="ko-KR" dirty="0"/>
              <a:t>[</a:t>
            </a:r>
            <a:r>
              <a:rPr lang="ko-KR" altLang="en-US" b="0" dirty="0" smtClean="0"/>
              <a:t>연결 </a:t>
            </a:r>
            <a:r>
              <a:rPr lang="ko-KR" altLang="en-US" b="0" dirty="0"/>
              <a:t>보안 </a:t>
            </a:r>
            <a:r>
              <a:rPr lang="ko-KR" altLang="en-US" b="0" dirty="0" smtClean="0"/>
              <a:t>규칙</a:t>
            </a:r>
            <a:r>
              <a:rPr lang="en-US" altLang="ko-KR" dirty="0"/>
              <a:t>]</a:t>
            </a:r>
            <a:r>
              <a:rPr lang="ko-KR" altLang="en-US" b="0" dirty="0" smtClean="0"/>
              <a:t>을 </a:t>
            </a:r>
            <a:r>
              <a:rPr lang="ko-KR" altLang="en-US" b="0" dirty="0"/>
              <a:t>클릭한 </a:t>
            </a:r>
            <a:r>
              <a:rPr lang="ko-KR" altLang="en-US" b="0" dirty="0" smtClean="0"/>
              <a:t>후 오른쪽의 </a:t>
            </a:r>
            <a:r>
              <a:rPr lang="en-US" altLang="ko-KR" dirty="0" smtClean="0"/>
              <a:t>[</a:t>
            </a:r>
            <a:r>
              <a:rPr lang="ko-KR" altLang="en-US" b="0" dirty="0" smtClean="0"/>
              <a:t>새 규칙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을 </a:t>
            </a:r>
            <a:r>
              <a:rPr lang="ko-KR" altLang="en-US" b="0" dirty="0"/>
              <a:t>클릭한다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12976"/>
            <a:ext cx="44958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946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 smtClean="0"/>
              <a:t>규칙 </a:t>
            </a:r>
            <a:r>
              <a:rPr lang="ko-KR" altLang="en-US" dirty="0"/>
              <a:t>종류 선택</a:t>
            </a:r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새 연결 보안 규칙 마법사</a:t>
            </a:r>
            <a:r>
              <a:rPr lang="en-US" altLang="ko-KR" dirty="0"/>
              <a:t>] </a:t>
            </a:r>
            <a:r>
              <a:rPr lang="ko-KR" altLang="en-US" dirty="0"/>
              <a:t>대화상자에서 만들려는 연결 보안 규칙 종류를 선택한다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다양한 </a:t>
            </a:r>
            <a:r>
              <a:rPr lang="ko-KR" altLang="en-US" dirty="0"/>
              <a:t>네트워크 보안 목적에 맞는 </a:t>
            </a:r>
            <a:r>
              <a:rPr lang="en-US" altLang="ko-KR" dirty="0"/>
              <a:t>IPsec </a:t>
            </a:r>
            <a:r>
              <a:rPr lang="ko-KR" altLang="en-US" dirty="0"/>
              <a:t>규칙을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34" y="2708920"/>
            <a:ext cx="62103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46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보안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변조</a:t>
            </a:r>
          </a:p>
          <a:p>
            <a:pPr lvl="2"/>
            <a:r>
              <a:rPr lang="ko-KR" altLang="en-US" dirty="0"/>
              <a:t>다음 그림은 송신 측이 수신 측으로 전송할 데이터를 제삼자가 가로채서 데이터의 일부 또는 전부를 변경하여 잘못된 데이터를 수신 측에 전송하는 경우이다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ko-KR" altLang="en-US" dirty="0" smtClean="0"/>
              <a:t>변조라고 </a:t>
            </a: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수신 측은 송신 측이 잘못된 데이터를 전송한 것으로 오인하게 된다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64" y="2924944"/>
            <a:ext cx="35718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848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dirty="0" smtClean="0"/>
              <a:t>요구 </a:t>
            </a:r>
            <a:r>
              <a:rPr lang="ko-KR" altLang="en-US" dirty="0"/>
              <a:t>사항 지정</a:t>
            </a:r>
          </a:p>
          <a:p>
            <a:pPr lvl="2"/>
            <a:r>
              <a:rPr lang="ko-KR" altLang="en-US" dirty="0"/>
              <a:t>규칙과 일치하는 연결에 대한 인증 요구 사항을 지정한다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연결 </a:t>
            </a:r>
            <a:r>
              <a:rPr lang="ko-KR" altLang="en-US" dirty="0"/>
              <a:t>보안 규칙과 일치하는 </a:t>
            </a:r>
            <a:r>
              <a:rPr lang="ko-KR" altLang="en-US" dirty="0" err="1" smtClean="0"/>
              <a:t>인바운드</a:t>
            </a:r>
            <a:r>
              <a:rPr lang="ko-KR" altLang="en-US" dirty="0" smtClean="0"/>
              <a:t> </a:t>
            </a:r>
            <a:r>
              <a:rPr lang="ko-KR" altLang="en-US" dirty="0"/>
              <a:t>및 아웃바운드 연결에 인증이 적용되는 방식을 선택할 수 있다</a:t>
            </a:r>
            <a:r>
              <a:rPr lang="en-US" altLang="ko-KR" dirty="0"/>
              <a:t>. </a:t>
            </a:r>
            <a:r>
              <a:rPr lang="ko-KR" altLang="en-US" dirty="0"/>
              <a:t>인증 필요를 </a:t>
            </a:r>
            <a:r>
              <a:rPr lang="ko-KR" altLang="en-US" dirty="0" smtClean="0"/>
              <a:t>선택하면 인증에 </a:t>
            </a:r>
            <a:r>
              <a:rPr lang="ko-KR" altLang="en-US" dirty="0"/>
              <a:t>실패했을 때 연결이 끊어지지만</a:t>
            </a:r>
            <a:r>
              <a:rPr lang="en-US" altLang="ko-KR" dirty="0"/>
              <a:t>, </a:t>
            </a:r>
            <a:r>
              <a:rPr lang="ko-KR" altLang="en-US" dirty="0"/>
              <a:t>인증 요청을 선택하면 인증에 실패하더라도 </a:t>
            </a:r>
            <a:r>
              <a:rPr lang="ko-KR" altLang="en-US" dirty="0" smtClean="0"/>
              <a:t>연결이 </a:t>
            </a:r>
            <a:r>
              <a:rPr lang="ko-KR" altLang="en-US" dirty="0"/>
              <a:t>허용된다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61817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705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1" dirty="0"/>
              <a:t>인바운드 및 아웃바운드 연결에 대한 인증 요청</a:t>
            </a:r>
            <a:r>
              <a:rPr lang="en-US" altLang="ko-KR" dirty="0"/>
              <a:t>: </a:t>
            </a:r>
            <a:r>
              <a:rPr lang="ko-KR" altLang="en-US" dirty="0"/>
              <a:t>모든 인바운드 및 아웃바운드 트래픽이 인증에 실패하더라도 연결을 허용하기 때문에 보안 수준이 낮은 네트워크 환경에서 사용한다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인바운드 </a:t>
            </a:r>
            <a:r>
              <a:rPr lang="ko-KR" altLang="en-US" b="1" dirty="0"/>
              <a:t>연결에 대한 인증 필요 및 아웃바운드 연결에 대한 인증 요청</a:t>
            </a:r>
            <a:r>
              <a:rPr lang="en-US" altLang="ko-KR" dirty="0"/>
              <a:t>: </a:t>
            </a:r>
            <a:r>
              <a:rPr lang="ko-KR" altLang="en-US" dirty="0"/>
              <a:t>모든 인바운드 트래픽은 반드시 인증을 받아야 한다</a:t>
            </a:r>
            <a:r>
              <a:rPr lang="en-US" altLang="ko-KR" dirty="0"/>
              <a:t>. </a:t>
            </a:r>
            <a:r>
              <a:rPr lang="ko-KR" altLang="en-US" dirty="0"/>
              <a:t>인바운드 트래픽이 인증에 실패하면 연결을 차단하지만</a:t>
            </a:r>
            <a:r>
              <a:rPr lang="en-US" altLang="ko-KR" dirty="0"/>
              <a:t>, </a:t>
            </a:r>
            <a:r>
              <a:rPr lang="ko-KR" altLang="en-US" dirty="0"/>
              <a:t>아웃바운드 트래픽은 인증에 실패하더라도 연결을 허용한다</a:t>
            </a:r>
            <a:r>
              <a:rPr lang="en-US" altLang="ko-KR" dirty="0"/>
              <a:t>. </a:t>
            </a:r>
            <a:r>
              <a:rPr lang="ko-KR" altLang="en-US" dirty="0"/>
              <a:t>고급 보안이 포함된 방화벽에서 제공하는 인증 형태를 지원할 수 있는 네트워크 환경에서 사용한다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인바운드 </a:t>
            </a:r>
            <a:r>
              <a:rPr lang="ko-KR" altLang="en-US" b="1" dirty="0"/>
              <a:t>및 아웃바운드 연결에 대한 인증 필요</a:t>
            </a:r>
            <a:r>
              <a:rPr lang="en-US" altLang="ko-KR" dirty="0"/>
              <a:t>: </a:t>
            </a:r>
            <a:r>
              <a:rPr lang="ko-KR" altLang="en-US" dirty="0"/>
              <a:t>모든 인바운드 및 아웃바운드 트래픽은 반드시 인증을 받아야 한다</a:t>
            </a:r>
            <a:r>
              <a:rPr lang="en-US" altLang="ko-KR" dirty="0"/>
              <a:t>. </a:t>
            </a:r>
            <a:r>
              <a:rPr lang="ko-KR" altLang="en-US" dirty="0"/>
              <a:t>높은 보안 수준의 네트워크 환경에서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1368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 smtClean="0"/>
              <a:t>인증 </a:t>
            </a:r>
            <a:r>
              <a:rPr lang="ko-KR" altLang="en-US" dirty="0"/>
              <a:t>방법 지정</a:t>
            </a:r>
          </a:p>
          <a:p>
            <a:pPr lvl="2"/>
            <a:r>
              <a:rPr lang="ko-KR" altLang="en-US" dirty="0"/>
              <a:t>규칙과 일치하는 연결에서 인증을 수행할 방법을 지정한다</a:t>
            </a:r>
            <a:r>
              <a:rPr lang="en-US" altLang="ko-KR" dirty="0"/>
              <a:t>. </a:t>
            </a:r>
            <a:r>
              <a:rPr lang="ko-KR" altLang="en-US" dirty="0"/>
              <a:t>연결 보안 규칙에서 </a:t>
            </a:r>
            <a:r>
              <a:rPr lang="ko-KR" altLang="en-US" dirty="0" smtClean="0"/>
              <a:t>사용하는 인증 </a:t>
            </a:r>
            <a:r>
              <a:rPr lang="ko-KR" altLang="en-US" dirty="0"/>
              <a:t>유형을 선택할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53258"/>
            <a:ext cx="62484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074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ko-KR" altLang="en-US" dirty="0" smtClean="0"/>
              <a:t>프로필 </a:t>
            </a:r>
            <a:r>
              <a:rPr lang="ko-KR" altLang="en-US" dirty="0"/>
              <a:t>지정</a:t>
            </a:r>
          </a:p>
          <a:p>
            <a:pPr lvl="2"/>
            <a:r>
              <a:rPr lang="ko-KR" altLang="en-US" dirty="0"/>
              <a:t>이 규칙에 적용할 프로필을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1150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303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6"/>
            </a:pPr>
            <a:r>
              <a:rPr lang="ko-KR" altLang="en-US" dirty="0" smtClean="0"/>
              <a:t>이름과 </a:t>
            </a:r>
            <a:r>
              <a:rPr lang="ko-KR" altLang="en-US" dirty="0"/>
              <a:t>설명 지정</a:t>
            </a:r>
          </a:p>
          <a:p>
            <a:pPr lvl="2"/>
            <a:r>
              <a:rPr lang="ko-KR" altLang="en-US" dirty="0"/>
              <a:t>연결 보안 규칙의 이름과 설명을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21030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7547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b="0" dirty="0"/>
              <a:t>이제 </a:t>
            </a:r>
            <a:r>
              <a:rPr lang="en-US" altLang="ko-KR" b="0" dirty="0" smtClean="0"/>
              <a:t>[</a:t>
            </a:r>
            <a:r>
              <a:rPr lang="ko-KR" altLang="en-US" b="0" dirty="0" smtClean="0"/>
              <a:t>고급 </a:t>
            </a:r>
            <a:r>
              <a:rPr lang="ko-KR" altLang="en-US" b="0" dirty="0"/>
              <a:t>보안이 포함된 </a:t>
            </a:r>
            <a:r>
              <a:rPr lang="en-US" altLang="ko-KR" b="0" dirty="0"/>
              <a:t>Windows </a:t>
            </a:r>
            <a:r>
              <a:rPr lang="ko-KR" altLang="en-US" b="0" dirty="0" smtClean="0"/>
              <a:t>방화벽</a:t>
            </a:r>
            <a:r>
              <a:rPr lang="en-US" altLang="ko-KR" b="0" dirty="0" smtClean="0"/>
              <a:t>]</a:t>
            </a:r>
            <a:r>
              <a:rPr lang="ko-KR" altLang="en-US" b="0" dirty="0" smtClean="0"/>
              <a:t>에 </a:t>
            </a:r>
            <a:r>
              <a:rPr lang="ko-KR" altLang="en-US" b="0" dirty="0"/>
              <a:t>새로운 연결 보안 규칙이 추가된 것을 </a:t>
            </a:r>
            <a:r>
              <a:rPr lang="ko-KR" altLang="en-US" b="0" dirty="0" smtClean="0"/>
              <a:t>확인할 </a:t>
            </a:r>
            <a:r>
              <a:rPr lang="ko-KR" altLang="en-US" b="0" dirty="0"/>
              <a:t>수 있다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356494"/>
            <a:ext cx="45720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9605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268760"/>
            <a:ext cx="8208912" cy="5400600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/>
              <a:t>침입 탐지 시스템</a:t>
            </a:r>
            <a:r>
              <a:rPr lang="en-US" altLang="ko-KR" dirty="0"/>
              <a:t>(IDS)</a:t>
            </a:r>
          </a:p>
          <a:p>
            <a:pPr lvl="1"/>
            <a:r>
              <a:rPr lang="ko-KR" altLang="en-US" b="0" dirty="0" smtClean="0"/>
              <a:t>방화벽 등 네트워크 보안 시스템은 인증 받은 사용자나 네트워크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응용 프로그램만 네트워크 자원에 접근하는 것을 허용한다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방화벽처럼 단순한 접근 제어 수준의 통제만으로는 악의적인 공격에 효과적으로 대처하는 것이 불가능하다</a:t>
            </a:r>
            <a:r>
              <a:rPr lang="en-US" altLang="ko-KR" b="0" dirty="0" smtClean="0"/>
              <a:t>. </a:t>
            </a:r>
          </a:p>
          <a:p>
            <a:pPr lvl="1"/>
            <a:r>
              <a:rPr lang="ko-KR" altLang="en-US" b="0" dirty="0" smtClean="0"/>
              <a:t>따라서 네트워크와 시스템의 사용을 실시간으로 모니터링하고 침입을 탐지하는 침입 탐지 시스템이 등장하게 되었다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 smtClean="0"/>
              <a:t>H-IDS</a:t>
            </a:r>
            <a:r>
              <a:rPr lang="ko-KR" altLang="en-US" b="0" dirty="0" smtClean="0"/>
              <a:t>는 컴퓨터에 탑재되며</a:t>
            </a:r>
            <a:r>
              <a:rPr lang="en-US" altLang="ko-KR" b="0" dirty="0" smtClean="0"/>
              <a:t>, N-IDS</a:t>
            </a:r>
            <a:r>
              <a:rPr lang="ko-KR" altLang="en-US" b="0" dirty="0" smtClean="0"/>
              <a:t>는 네트워크에 설치된다</a:t>
            </a:r>
            <a:r>
              <a:rPr lang="en-US" altLang="ko-KR" b="0" dirty="0" smtClean="0"/>
              <a:t>. </a:t>
            </a:r>
          </a:p>
          <a:p>
            <a:pPr lvl="2"/>
            <a:r>
              <a:rPr lang="ko-KR" altLang="en-US" dirty="0" smtClean="0"/>
              <a:t>보통 </a:t>
            </a:r>
            <a:r>
              <a:rPr lang="ko-KR" altLang="en-US" dirty="0"/>
              <a:t>국내에서는 </a:t>
            </a:r>
            <a:r>
              <a:rPr lang="en-US" altLang="ko-KR" dirty="0"/>
              <a:t>N-IDS</a:t>
            </a:r>
            <a:r>
              <a:rPr lang="ko-KR" altLang="en-US" dirty="0"/>
              <a:t>를 </a:t>
            </a:r>
            <a:r>
              <a:rPr lang="en-US" altLang="ko-KR" dirty="0"/>
              <a:t>IDS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904382"/>
            <a:ext cx="29908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7682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침입 탐지 시스템의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기초 </a:t>
            </a:r>
            <a:r>
              <a:rPr lang="ko-KR" altLang="en-US" dirty="0"/>
              <a:t>자료의 종류에 따른 분류</a:t>
            </a:r>
          </a:p>
          <a:p>
            <a:pPr lvl="2"/>
            <a:r>
              <a:rPr lang="ko-KR" altLang="en-US" sz="1400" b="1" dirty="0" smtClean="0"/>
              <a:t>단일 </a:t>
            </a:r>
            <a:r>
              <a:rPr lang="ko-KR" altLang="en-US" sz="1400" b="1" dirty="0"/>
              <a:t>호스트 기반 </a:t>
            </a:r>
            <a:r>
              <a:rPr lang="en-US" altLang="ko-KR" b="0" dirty="0"/>
              <a:t>: </a:t>
            </a:r>
            <a:r>
              <a:rPr lang="ko-KR" altLang="en-US" b="0" dirty="0"/>
              <a:t>침입 탐지 시스템을 설치한 단일 호스트에서 생성되고</a:t>
            </a:r>
            <a:r>
              <a:rPr lang="en-US" altLang="ko-KR" b="0" dirty="0"/>
              <a:t>, </a:t>
            </a:r>
            <a:r>
              <a:rPr lang="ko-KR" altLang="en-US" b="0" dirty="0"/>
              <a:t>수집된 감사 </a:t>
            </a:r>
            <a:r>
              <a:rPr lang="ko-KR" altLang="en-US" b="0" dirty="0" smtClean="0"/>
              <a:t>자료를 </a:t>
            </a:r>
            <a:r>
              <a:rPr lang="ko-KR" altLang="en-US" b="0" dirty="0"/>
              <a:t>침입 탐지에 활용하는 방식이다</a:t>
            </a:r>
            <a:r>
              <a:rPr lang="en-US" altLang="ko-KR" b="0" dirty="0" smtClean="0"/>
              <a:t>.</a:t>
            </a:r>
          </a:p>
          <a:p>
            <a:pPr lvl="2"/>
            <a:r>
              <a:rPr lang="ko-KR" altLang="en-US" sz="1400" b="1" dirty="0" smtClean="0"/>
              <a:t>다중 호스트 기반 </a:t>
            </a:r>
            <a:r>
              <a:rPr lang="en-US" altLang="ko-KR" b="0" dirty="0" smtClean="0"/>
              <a:t>: </a:t>
            </a:r>
            <a:r>
              <a:rPr lang="ko-KR" altLang="en-US" b="0" dirty="0" smtClean="0"/>
              <a:t>단일 호스트 기반과 동일한 방식이지만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여러 호스트의 자료를 활용한다</a:t>
            </a:r>
            <a:r>
              <a:rPr lang="en-US" altLang="ko-KR" b="0" dirty="0" smtClean="0"/>
              <a:t>.</a:t>
            </a:r>
          </a:p>
          <a:p>
            <a:pPr lvl="2"/>
            <a:r>
              <a:rPr lang="ko-KR" altLang="en-US" sz="1400" b="1" dirty="0" smtClean="0"/>
              <a:t>네트워크 </a:t>
            </a:r>
            <a:r>
              <a:rPr lang="ko-KR" altLang="en-US" sz="1400" b="1" dirty="0"/>
              <a:t>기반 </a:t>
            </a:r>
            <a:r>
              <a:rPr lang="en-US" altLang="ko-KR" b="0" dirty="0"/>
              <a:t>: </a:t>
            </a:r>
            <a:r>
              <a:rPr lang="ko-KR" altLang="en-US" b="0" dirty="0"/>
              <a:t>해당 네트워크 전체의 </a:t>
            </a:r>
            <a:r>
              <a:rPr lang="ko-KR" altLang="en-US" b="0" dirty="0" err="1"/>
              <a:t>패킷</a:t>
            </a:r>
            <a:r>
              <a:rPr lang="ko-KR" altLang="en-US" b="0" dirty="0"/>
              <a:t> 관련 자료를 수집하여 침입 탐지에 </a:t>
            </a:r>
            <a:r>
              <a:rPr lang="ko-KR" altLang="en-US" b="0" dirty="0" smtClean="0"/>
              <a:t>활용하는 방식이다</a:t>
            </a:r>
            <a:r>
              <a:rPr lang="en-US" altLang="ko-KR" b="0" dirty="0" smtClean="0"/>
              <a:t>.</a:t>
            </a:r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 smtClean="0"/>
              <a:t>침입 </a:t>
            </a:r>
            <a:r>
              <a:rPr lang="ko-KR" altLang="en-US" dirty="0"/>
              <a:t>행위의 기준에 따른 분류</a:t>
            </a:r>
          </a:p>
          <a:p>
            <a:pPr lvl="2"/>
            <a:r>
              <a:rPr lang="ko-KR" altLang="en-US" b="1" dirty="0" smtClean="0"/>
              <a:t>정상적인 </a:t>
            </a:r>
            <a:r>
              <a:rPr lang="ko-KR" altLang="en-US" b="1" dirty="0"/>
              <a:t>행위의 탐지 </a:t>
            </a:r>
            <a:r>
              <a:rPr lang="en-US" altLang="ko-KR" dirty="0"/>
              <a:t>: </a:t>
            </a:r>
            <a:r>
              <a:rPr lang="ko-KR" altLang="en-US" dirty="0"/>
              <a:t>정상적으로 시스템을 사용한 행위의 프로파일을 보유하고 </a:t>
            </a:r>
            <a:r>
              <a:rPr lang="ko-KR" altLang="en-US" dirty="0" smtClean="0"/>
              <a:t>있다가 프로파일의 </a:t>
            </a:r>
            <a:r>
              <a:rPr lang="ko-KR" altLang="en-US" dirty="0"/>
              <a:t>기준에서 벗어나면 즉시 탐지 작업을 수행하는 방식이다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잘못된 </a:t>
            </a:r>
            <a:r>
              <a:rPr lang="ko-KR" altLang="en-US" b="1" dirty="0"/>
              <a:t>행위의 탐지 </a:t>
            </a:r>
            <a:r>
              <a:rPr lang="en-US" altLang="ko-KR" dirty="0"/>
              <a:t>: </a:t>
            </a:r>
            <a:r>
              <a:rPr lang="ko-KR" altLang="en-US" dirty="0"/>
              <a:t>시스템의 잘 알려진 취약점을 공격하는 행위의 프로파일을 </a:t>
            </a:r>
            <a:r>
              <a:rPr lang="ko-KR" altLang="en-US" dirty="0" smtClean="0"/>
              <a:t>보유하고 있다가 </a:t>
            </a:r>
            <a:r>
              <a:rPr lang="ko-KR" altLang="en-US" dirty="0"/>
              <a:t>해당 공격이 취해지면 즉시 탐지 작업에 들어가는 방식이다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682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4005064"/>
            <a:ext cx="8208912" cy="2592288"/>
          </a:xfrm>
        </p:spPr>
        <p:txBody>
          <a:bodyPr/>
          <a:lstStyle/>
          <a:p>
            <a:pPr lvl="2"/>
            <a:r>
              <a:rPr lang="ko-KR" altLang="en-US" dirty="0"/>
              <a:t>침입 탐지 시스템의 특징은 다음과 같다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침입 </a:t>
            </a:r>
            <a:r>
              <a:rPr lang="ko-KR" altLang="en-US" dirty="0"/>
              <a:t>탐지는 가능하지만 차단은 불가능하다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네트워크에 </a:t>
            </a:r>
            <a:r>
              <a:rPr lang="ko-KR" altLang="en-US" dirty="0"/>
              <a:t>기반을 둔 침입 탐지 시스템은 네트워크에서 떨어져 있기 때문에 진행 </a:t>
            </a:r>
            <a:r>
              <a:rPr lang="ko-KR" altLang="en-US" dirty="0" smtClean="0"/>
              <a:t>중인 공격을 </a:t>
            </a:r>
            <a:r>
              <a:rPr lang="ko-KR" altLang="en-US" dirty="0"/>
              <a:t>중단하거나 속도를 늦추는 능력이 없다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침입을 </a:t>
            </a:r>
            <a:r>
              <a:rPr lang="ko-KR" altLang="en-US" dirty="0"/>
              <a:t>탐지하고 조치를 취하기까지 오랜 시간이 걸린다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탐지되지 </a:t>
            </a:r>
            <a:r>
              <a:rPr lang="ko-KR" altLang="en-US" dirty="0"/>
              <a:t>않은 패킷이 공격에 이용될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566737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791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침입 방지 시스템</a:t>
            </a:r>
            <a:r>
              <a:rPr lang="en-US" altLang="ko-KR" dirty="0"/>
              <a:t>(IPS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b="0" dirty="0"/>
              <a:t>최근 방화벽과 침입 탐지 시스템을 이용한 보안 관리의 한계를 극복하려고 침입 방지 </a:t>
            </a:r>
            <a:r>
              <a:rPr lang="ko-KR" altLang="en-US" b="0" dirty="0" smtClean="0"/>
              <a:t>시스템</a:t>
            </a:r>
            <a:r>
              <a:rPr lang="en-US" altLang="ko-KR" b="0" dirty="0"/>
              <a:t>(</a:t>
            </a:r>
            <a:r>
              <a:rPr lang="en-US" altLang="ko-KR" b="0" dirty="0" smtClean="0"/>
              <a:t>IPS)</a:t>
            </a:r>
            <a:r>
              <a:rPr lang="ko-KR" altLang="en-US" b="0" dirty="0"/>
              <a:t>의 도입에 관심이 높아졌다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차세대 </a:t>
            </a:r>
            <a:r>
              <a:rPr lang="ko-KR" altLang="en-US" b="0" dirty="0" err="1"/>
              <a:t>능동형</a:t>
            </a:r>
            <a:r>
              <a:rPr lang="ko-KR" altLang="en-US" b="0" dirty="0"/>
              <a:t> </a:t>
            </a:r>
            <a:r>
              <a:rPr lang="ko-KR" altLang="en-US" b="0" dirty="0" smtClean="0"/>
              <a:t>네트워크 </a:t>
            </a:r>
            <a:r>
              <a:rPr lang="ko-KR" altLang="en-US" b="0" dirty="0"/>
              <a:t>보안 솔루션인 침입 방지 시스템은 네트워크에 상주하면서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</a:t>
            </a:r>
            <a:r>
              <a:rPr lang="ko-KR" altLang="en-US" b="0" dirty="0" err="1" smtClean="0"/>
              <a:t>모니터링하여</a:t>
            </a:r>
            <a:r>
              <a:rPr lang="ko-KR" altLang="en-US" b="0" dirty="0" smtClean="0"/>
              <a:t> </a:t>
            </a:r>
            <a:r>
              <a:rPr lang="ko-KR" altLang="en-US" b="0" dirty="0"/>
              <a:t>악성코드 및 해킹 등의 유해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차단하고</a:t>
            </a:r>
            <a:r>
              <a:rPr lang="en-US" altLang="ko-KR" b="0" dirty="0"/>
              <a:t>, </a:t>
            </a:r>
            <a:r>
              <a:rPr lang="ko-KR" altLang="en-US" b="0" dirty="0"/>
              <a:t>의심스러운 세션들을 </a:t>
            </a:r>
            <a:r>
              <a:rPr lang="ko-KR" altLang="en-US" b="0" dirty="0" smtClean="0"/>
              <a:t>종료시키거나 공격에 </a:t>
            </a:r>
            <a:r>
              <a:rPr lang="ko-KR" altLang="en-US" b="0" dirty="0"/>
              <a:t>대처하는 등 다양한 조치를 취하여 적극적으로 네트워크를 보호한다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4005064"/>
            <a:ext cx="38195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460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보안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위조</a:t>
            </a:r>
          </a:p>
          <a:p>
            <a:pPr lvl="2"/>
            <a:r>
              <a:rPr lang="ko-KR" altLang="en-US" dirty="0"/>
              <a:t>다음 그림은 제삼자가 메시지를 </a:t>
            </a:r>
            <a:r>
              <a:rPr lang="ko-KR" altLang="en-US" dirty="0" smtClean="0"/>
              <a:t>위조하여 </a:t>
            </a:r>
            <a:r>
              <a:rPr lang="ko-KR" altLang="en-US" dirty="0"/>
              <a:t>송신 측이 전송한 것처럼 수신 측으로 전송하는 것을 보여준다</a:t>
            </a:r>
            <a:r>
              <a:rPr lang="en-US" altLang="ko-KR" dirty="0"/>
              <a:t>. </a:t>
            </a:r>
            <a:r>
              <a:rPr lang="ko-KR" altLang="en-US" dirty="0"/>
              <a:t>이때 변조와 달리 송신 측이 전송하지 않은 메시지를 수신 측으로 전송하는 문제가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48211"/>
            <a:ext cx="3286125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22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침입 방지 시스템은 다음과 같은 </a:t>
            </a:r>
            <a:r>
              <a:rPr lang="ko-KR" altLang="en-US" dirty="0" smtClean="0"/>
              <a:t>능력을 </a:t>
            </a:r>
            <a:r>
              <a:rPr lang="ko-KR" altLang="en-US" dirty="0"/>
              <a:t>갖추고 있어야 한다</a:t>
            </a:r>
            <a:r>
              <a:rPr lang="en-US" altLang="ko-KR" dirty="0" smtClean="0"/>
              <a:t>.</a:t>
            </a:r>
          </a:p>
          <a:p>
            <a:pPr lvl="3"/>
            <a:r>
              <a:rPr lang="ko-KR" altLang="en-US" dirty="0" smtClean="0"/>
              <a:t>통합 </a:t>
            </a:r>
            <a:r>
              <a:rPr lang="ko-KR" altLang="en-US" dirty="0"/>
              <a:t>보안 관리 시스템의 중앙 허브 역할을 수행함으로써 방화벽과 침입 탐지 </a:t>
            </a:r>
            <a:r>
              <a:rPr lang="ko-KR" altLang="en-US" dirty="0" smtClean="0"/>
              <a:t>시스템이 제공하는 </a:t>
            </a:r>
            <a:r>
              <a:rPr lang="ko-KR" altLang="en-US" dirty="0"/>
              <a:t>기능을 조합할 수 있는 통합성을 제공해야 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 smtClean="0"/>
              <a:t>알려진 </a:t>
            </a:r>
            <a:r>
              <a:rPr lang="ko-KR" altLang="en-US" dirty="0"/>
              <a:t>공격 유형은 물론 새로운 공격에도 적절히 대응할 수 있도록 업데이트가 </a:t>
            </a:r>
            <a:r>
              <a:rPr lang="ko-KR" altLang="en-US" dirty="0" smtClean="0"/>
              <a:t>가능해야 </a:t>
            </a:r>
            <a:r>
              <a:rPr lang="ko-KR" altLang="en-US" dirty="0"/>
              <a:t>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2"/>
            <a:r>
              <a:rPr lang="ko-KR" altLang="en-US" dirty="0"/>
              <a:t>침입 방지 시스템은 비정상 탐지 기술 </a:t>
            </a:r>
            <a:r>
              <a:rPr lang="en-US" altLang="ko-KR" dirty="0"/>
              <a:t>anomaly detection, statistical detection</a:t>
            </a:r>
            <a:r>
              <a:rPr lang="ko-KR" altLang="en-US" dirty="0"/>
              <a:t>과 공격 패턴 기반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misuse/knowledge</a:t>
            </a:r>
            <a:r>
              <a:rPr lang="ko-KR" altLang="en-US" dirty="0"/>
              <a:t>로 분류할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b="1" dirty="0" smtClean="0"/>
              <a:t>비 </a:t>
            </a:r>
            <a:r>
              <a:rPr lang="ko-KR" altLang="en-US" b="1" dirty="0"/>
              <a:t>정상 탐지 기술</a:t>
            </a:r>
            <a:r>
              <a:rPr lang="en-US" altLang="ko-KR" dirty="0"/>
              <a:t>: </a:t>
            </a:r>
            <a:r>
              <a:rPr lang="ko-KR" altLang="en-US" dirty="0"/>
              <a:t>평균적인 경우를 기준으로 하여 상대적으로 급격한 변화가 </a:t>
            </a:r>
            <a:r>
              <a:rPr lang="ko-KR" altLang="en-US" dirty="0" smtClean="0"/>
              <a:t>발생하거나 </a:t>
            </a:r>
            <a:r>
              <a:rPr lang="ko-KR" altLang="en-US" dirty="0"/>
              <a:t>일어날 확률이 낮은 상황이 발생했을 때 이를 알려주는 기술이다</a:t>
            </a:r>
            <a:r>
              <a:rPr lang="en-US" altLang="ko-KR" dirty="0"/>
              <a:t>. </a:t>
            </a:r>
            <a:r>
              <a:rPr lang="ko-KR" altLang="en-US" dirty="0"/>
              <a:t>비정상 탐지 </a:t>
            </a:r>
            <a:r>
              <a:rPr lang="ko-KR" altLang="en-US" dirty="0" smtClean="0"/>
              <a:t>기술에는 </a:t>
            </a:r>
            <a:r>
              <a:rPr lang="ko-KR" altLang="en-US" dirty="0"/>
              <a:t>통계적인 분석</a:t>
            </a:r>
            <a:r>
              <a:rPr lang="en-US" altLang="ko-KR" dirty="0"/>
              <a:t>, </a:t>
            </a:r>
            <a:r>
              <a:rPr lang="ko-KR" altLang="en-US" dirty="0"/>
              <a:t>정량적인 분석</a:t>
            </a:r>
            <a:r>
              <a:rPr lang="en-US" altLang="ko-KR" dirty="0"/>
              <a:t>, </a:t>
            </a:r>
            <a:r>
              <a:rPr lang="ko-KR" altLang="en-US" dirty="0"/>
              <a:t>비특성 통계 분석 등이 있으며</a:t>
            </a:r>
            <a:r>
              <a:rPr lang="en-US" altLang="ko-KR" dirty="0"/>
              <a:t>, </a:t>
            </a:r>
            <a:r>
              <a:rPr lang="ko-KR" altLang="en-US" dirty="0"/>
              <a:t>평균적인 상태와 </a:t>
            </a:r>
            <a:r>
              <a:rPr lang="ko-KR" altLang="en-US" dirty="0" smtClean="0"/>
              <a:t>비교하여 </a:t>
            </a:r>
            <a:r>
              <a:rPr lang="ko-KR" altLang="en-US" dirty="0"/>
              <a:t>이상 상태를 추정하므로 잘못 탐지할 확률이 높다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b="1" dirty="0" smtClean="0"/>
              <a:t>공격 </a:t>
            </a:r>
            <a:r>
              <a:rPr lang="ko-KR" altLang="en-US" b="1" dirty="0"/>
              <a:t>패턴 기반 기술</a:t>
            </a:r>
            <a:r>
              <a:rPr lang="en-US" altLang="ko-KR" dirty="0"/>
              <a:t>: </a:t>
            </a:r>
            <a:r>
              <a:rPr lang="ko-KR" altLang="en-US" dirty="0"/>
              <a:t>이미 발견되고 정립된 공격 패턴을 미리 입력하여 </a:t>
            </a:r>
            <a:r>
              <a:rPr lang="ko-KR" altLang="en-US" dirty="0" smtClean="0"/>
              <a:t>데이터베이스화 한 </a:t>
            </a:r>
            <a:r>
              <a:rPr lang="ko-KR" altLang="en-US" dirty="0"/>
              <a:t>후 이에 해당하는 패턴을 탐지하면 알려주는 기술이다</a:t>
            </a:r>
            <a:r>
              <a:rPr lang="en-US" altLang="ko-KR" dirty="0"/>
              <a:t>. </a:t>
            </a:r>
            <a:r>
              <a:rPr lang="ko-KR" altLang="en-US" dirty="0"/>
              <a:t>잘못 탐지할 확률이 비교적 </a:t>
            </a:r>
            <a:r>
              <a:rPr lang="ko-KR" altLang="en-US" dirty="0" smtClean="0"/>
              <a:t>낮지만</a:t>
            </a:r>
            <a:r>
              <a:rPr lang="en-US" altLang="ko-KR" dirty="0"/>
              <a:t>, </a:t>
            </a:r>
            <a:r>
              <a:rPr lang="ko-KR" altLang="en-US" dirty="0"/>
              <a:t>알려진 공격 외에는 탐지할 수 없고 방대한 자료를 분석하기에는 부적합하다는 </a:t>
            </a:r>
            <a:r>
              <a:rPr lang="ko-KR" altLang="en-US" dirty="0" smtClean="0"/>
              <a:t>것이 </a:t>
            </a:r>
            <a:r>
              <a:rPr lang="ko-KR" altLang="en-US" dirty="0"/>
              <a:t>단점이다</a:t>
            </a:r>
            <a:r>
              <a:rPr lang="en-US" altLang="ko-KR" dirty="0"/>
              <a:t>. </a:t>
            </a:r>
            <a:r>
              <a:rPr lang="ko-KR" altLang="en-US" dirty="0"/>
              <a:t>또한 공격 순서 정보를 얻기가 쉽지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02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ko-KR" altLang="en-US" dirty="0"/>
              <a:t>방화벽</a:t>
            </a:r>
            <a:r>
              <a:rPr lang="en-US" altLang="ko-KR" dirty="0" smtClean="0"/>
              <a:t>, </a:t>
            </a:r>
            <a:r>
              <a:rPr lang="ko-KR" altLang="en-US" dirty="0"/>
              <a:t>침입 탐지 시스템</a:t>
            </a:r>
            <a:r>
              <a:rPr lang="en-US" altLang="ko-KR" dirty="0"/>
              <a:t>, </a:t>
            </a:r>
            <a:r>
              <a:rPr lang="ko-KR" altLang="en-US" dirty="0"/>
              <a:t>침입 방지 시스템의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lvl="1"/>
            <a:r>
              <a:rPr lang="ko-KR" altLang="en-US" b="0" dirty="0"/>
              <a:t>방화벽은 전송 계층과 네트워크 계층의 </a:t>
            </a:r>
            <a:r>
              <a:rPr lang="en-US" altLang="ko-KR" b="0" dirty="0"/>
              <a:t>IP/Port </a:t>
            </a:r>
            <a:r>
              <a:rPr lang="ko-KR" altLang="en-US" b="0" dirty="0"/>
              <a:t>데이터를 기반으로 동작한다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반면</a:t>
            </a:r>
            <a:r>
              <a:rPr lang="en-US" altLang="ko-KR" b="0" dirty="0"/>
              <a:t>, </a:t>
            </a:r>
            <a:r>
              <a:rPr lang="ko-KR" altLang="en-US" b="0" dirty="0" smtClean="0"/>
              <a:t>침입방지 </a:t>
            </a:r>
            <a:r>
              <a:rPr lang="ko-KR" altLang="en-US" b="0" dirty="0"/>
              <a:t>시스템은 방화벽이 검사할 수 없는 응용 계층 데이터까지 검사할 수 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/>
              <a:t>침입 탐지 시스템과 침입 방지 시스템 등 네트워크 보안 시스템에서 비정상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</a:t>
            </a:r>
            <a:r>
              <a:rPr lang="ko-KR" altLang="en-US" b="0" dirty="0" smtClean="0"/>
              <a:t>탐지하려고 </a:t>
            </a:r>
            <a:r>
              <a:rPr lang="ko-KR" altLang="en-US" b="0" dirty="0"/>
              <a:t>네트워크 </a:t>
            </a:r>
            <a:r>
              <a:rPr lang="ko-KR" altLang="en-US" b="0" dirty="0" err="1"/>
              <a:t>패킷의</a:t>
            </a:r>
            <a:r>
              <a:rPr lang="ko-KR" altLang="en-US" b="0" dirty="0"/>
              <a:t> 헤더뿐만 아니라 헤더를 제외한 페이로드에 포함된 </a:t>
            </a:r>
            <a:r>
              <a:rPr lang="ko-KR" altLang="en-US" b="0" dirty="0" smtClean="0"/>
              <a:t>데이터까지 </a:t>
            </a:r>
            <a:r>
              <a:rPr lang="ko-KR" altLang="en-US" b="0" dirty="0"/>
              <a:t>심층적으로 분석하는 기술로 </a:t>
            </a:r>
            <a:r>
              <a:rPr lang="en-US" altLang="ko-KR" b="0" dirty="0"/>
              <a:t>DPI(Deep Packet Inspection)</a:t>
            </a:r>
            <a:r>
              <a:rPr lang="ko-KR" altLang="en-US" b="0" dirty="0"/>
              <a:t>를 사용한다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280287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49996"/>
            <a:ext cx="4876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4777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시스템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 smtClean="0"/>
              <a:t>침입 </a:t>
            </a:r>
            <a:r>
              <a:rPr lang="ko-KR" altLang="en-US" b="0" dirty="0"/>
              <a:t>탐지 시스템과 침입 방지 시스템은 </a:t>
            </a:r>
            <a:r>
              <a:rPr lang="en-US" altLang="ko-KR" b="0" dirty="0"/>
              <a:t>IP </a:t>
            </a:r>
            <a:r>
              <a:rPr lang="ko-KR" altLang="en-US" b="0" dirty="0"/>
              <a:t>변경 없이 네트워크 구성을 설치하므로</a:t>
            </a:r>
            <a:r>
              <a:rPr lang="en-US" altLang="ko-KR" b="0" dirty="0"/>
              <a:t>, </a:t>
            </a:r>
            <a:r>
              <a:rPr lang="ko-KR" altLang="en-US" b="0" dirty="0" smtClean="0"/>
              <a:t>설치하는 </a:t>
            </a:r>
            <a:r>
              <a:rPr lang="ko-KR" altLang="en-US" b="0" dirty="0"/>
              <a:t>구간의 제약은 없다</a:t>
            </a:r>
            <a:r>
              <a:rPr lang="en-US" altLang="ko-KR" b="0" dirty="0"/>
              <a:t>. </a:t>
            </a:r>
            <a:r>
              <a:rPr lang="ko-KR" altLang="en-US" b="0" dirty="0"/>
              <a:t>보통 인터넷 구간의 방화벽 뒤편에 설치하여 방화벽으로 </a:t>
            </a:r>
            <a:r>
              <a:rPr lang="ko-KR" altLang="en-US" b="0" dirty="0" err="1" smtClean="0"/>
              <a:t>필터링할</a:t>
            </a:r>
            <a:r>
              <a:rPr lang="ko-KR" altLang="en-US" b="0" dirty="0" smtClean="0"/>
              <a:t> </a:t>
            </a:r>
            <a:r>
              <a:rPr lang="ko-KR" altLang="en-US" b="0" dirty="0"/>
              <a:t>수 없는 </a:t>
            </a:r>
            <a:r>
              <a:rPr lang="ko-KR" altLang="en-US" b="0" dirty="0" err="1"/>
              <a:t>트래픽을</a:t>
            </a:r>
            <a:r>
              <a:rPr lang="ko-KR" altLang="en-US" b="0" dirty="0"/>
              <a:t> 차단하는 형식으로 설치된다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00075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308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암호화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암호화는 평문을 </a:t>
            </a:r>
            <a:r>
              <a:rPr lang="ko-KR" altLang="en-US" b="0" dirty="0"/>
              <a:t>해독할 수 없게 변경하거나 암호화된 문장을 해독 가능한 형태로 변환하는 수단과 </a:t>
            </a:r>
            <a:r>
              <a:rPr lang="ko-KR" altLang="en-US" b="0" dirty="0" smtClean="0"/>
              <a:t>방법 </a:t>
            </a:r>
            <a:r>
              <a:rPr lang="ko-KR" altLang="en-US" b="0" dirty="0"/>
              <a:t>등을 취급하는 기술을 </a:t>
            </a:r>
            <a:r>
              <a:rPr lang="ko-KR" altLang="en-US" b="0" dirty="0" smtClean="0"/>
              <a:t>말한다</a:t>
            </a:r>
            <a:r>
              <a:rPr lang="en-US" altLang="ko-KR" b="0" dirty="0" smtClean="0"/>
              <a:t>.</a:t>
            </a:r>
            <a:endParaRPr lang="ko-KR" altLang="en-US" b="0" dirty="0"/>
          </a:p>
          <a:p>
            <a:pPr lvl="1"/>
            <a:r>
              <a:rPr lang="ko-KR" altLang="en-US" b="0" dirty="0" smtClean="0"/>
              <a:t>암호 </a:t>
            </a:r>
            <a:r>
              <a:rPr lang="ko-KR" altLang="en-US" b="0" dirty="0"/>
              <a:t>시스템은 키</a:t>
            </a:r>
            <a:r>
              <a:rPr lang="en-US" altLang="ko-KR" b="0" dirty="0"/>
              <a:t>key</a:t>
            </a:r>
            <a:r>
              <a:rPr lang="ko-KR" altLang="en-US" b="0" dirty="0"/>
              <a:t>라는 비밀 값을 수학 공식으로 된 복잡한 알고리즘과 함께 사용하여 </a:t>
            </a:r>
            <a:r>
              <a:rPr lang="ko-KR" altLang="en-US" b="0" dirty="0" smtClean="0"/>
              <a:t>메시지를 </a:t>
            </a:r>
            <a:r>
              <a:rPr lang="ko-KR" altLang="en-US" b="0" dirty="0"/>
              <a:t>암호화하고 해독한다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암호 보안 기술은 크게 비밀키 암호 시스템과 공개키 암호 시스템으로 나뉜다</a:t>
            </a:r>
            <a:r>
              <a:rPr lang="en-US" altLang="ko-KR" b="0" dirty="0"/>
              <a:t>. ‘</a:t>
            </a:r>
            <a:r>
              <a:rPr lang="ko-KR" altLang="en-US" b="0" dirty="0"/>
              <a:t>비대칭형 </a:t>
            </a:r>
            <a:r>
              <a:rPr lang="ko-KR" altLang="en-US" b="0" dirty="0" smtClean="0"/>
              <a:t>암호 시스템</a:t>
            </a:r>
            <a:r>
              <a:rPr lang="ko-KR" altLang="en-US" b="0" dirty="0"/>
              <a:t>’이라고도 하는 공개키 암호 시스템은 인터넷에서 많이 사용된다</a:t>
            </a:r>
            <a:r>
              <a:rPr lang="en-US" altLang="ko-KR" b="0" dirty="0"/>
              <a:t>. </a:t>
            </a:r>
            <a:r>
              <a:rPr lang="ko-KR" altLang="en-US" b="0" dirty="0"/>
              <a:t>또 다른 암호 보안 </a:t>
            </a:r>
            <a:r>
              <a:rPr lang="ko-KR" altLang="en-US" b="0" dirty="0" smtClean="0"/>
              <a:t>기술로 </a:t>
            </a:r>
            <a:r>
              <a:rPr lang="ko-KR" altLang="en-US" b="0" dirty="0"/>
              <a:t>인증</a:t>
            </a:r>
            <a:r>
              <a:rPr lang="en-US" altLang="ko-KR" b="0" dirty="0"/>
              <a:t>, </a:t>
            </a:r>
            <a:r>
              <a:rPr lang="ko-KR" altLang="en-US" b="0" dirty="0"/>
              <a:t>전자 서명 등이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37" y="4437112"/>
            <a:ext cx="469582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01583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352928" cy="5400600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암호 보안 기술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암호화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ko-KR" altLang="en-US" dirty="0"/>
              <a:t>입력되는 원문 메시지를 ‘평문 </a:t>
            </a:r>
            <a:r>
              <a:rPr lang="en-US" altLang="ko-KR" dirty="0"/>
              <a:t>plain text’</a:t>
            </a:r>
            <a:r>
              <a:rPr lang="ko-KR" altLang="en-US" dirty="0"/>
              <a:t>이라 하고</a:t>
            </a:r>
            <a:r>
              <a:rPr lang="en-US" altLang="ko-KR" dirty="0"/>
              <a:t>, </a:t>
            </a:r>
            <a:r>
              <a:rPr lang="ko-KR" altLang="en-US" dirty="0"/>
              <a:t>이 메시지를 읽을 수 없도록 암호화한 </a:t>
            </a:r>
            <a:r>
              <a:rPr lang="ko-KR" altLang="en-US" dirty="0" smtClean="0"/>
              <a:t>것을 </a:t>
            </a:r>
            <a:r>
              <a:rPr lang="ko-KR" altLang="en-US" dirty="0"/>
              <a:t>‘암호문 </a:t>
            </a:r>
            <a:r>
              <a:rPr lang="en-US" altLang="ko-KR" dirty="0"/>
              <a:t>cipher text’</a:t>
            </a:r>
            <a:r>
              <a:rPr lang="ko-KR" altLang="en-US" dirty="0"/>
              <a:t>이라 한다</a:t>
            </a:r>
            <a:r>
              <a:rPr lang="en-US" altLang="ko-KR" dirty="0"/>
              <a:t>. </a:t>
            </a:r>
            <a:r>
              <a:rPr lang="ko-KR" altLang="en-US" dirty="0"/>
              <a:t>반대로 암호문을 평문으로 변환하는 것은 ‘복호화 </a:t>
            </a:r>
            <a:r>
              <a:rPr lang="en-US" altLang="ko-KR" dirty="0"/>
              <a:t>decryption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암호화는 </a:t>
            </a:r>
            <a:r>
              <a:rPr lang="ko-KR" altLang="en-US" dirty="0"/>
              <a:t>키와 알고리즘으로 구성되며</a:t>
            </a:r>
            <a:r>
              <a:rPr lang="en-US" altLang="ko-KR" dirty="0"/>
              <a:t>, </a:t>
            </a:r>
            <a:r>
              <a:rPr lang="ko-KR" altLang="en-US" dirty="0"/>
              <a:t>키의 값에 따라 알고리즘의 출력이 바뀐다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키는 매우 큰 숫자 중 하나이며</a:t>
            </a:r>
            <a:r>
              <a:rPr lang="en-US" altLang="ko-KR" dirty="0"/>
              <a:t>, </a:t>
            </a:r>
            <a:r>
              <a:rPr lang="ko-KR" altLang="en-US" dirty="0"/>
              <a:t>키가 가질 수 있는 가능한 값의 범위를 ‘키스페이스</a:t>
            </a:r>
            <a:r>
              <a:rPr lang="en-US" altLang="ko-KR" dirty="0"/>
              <a:t>(Keyspace)’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이 키를 이용하여 암호화 및 복호화되며</a:t>
            </a:r>
            <a:r>
              <a:rPr lang="en-US" altLang="ko-KR" dirty="0"/>
              <a:t>, </a:t>
            </a:r>
            <a:r>
              <a:rPr lang="ko-KR" altLang="en-US" dirty="0"/>
              <a:t>키의값을 제외하고는 모든 사용자가 동일한 암호화 및 복호화 알고리즘</a:t>
            </a:r>
            <a:r>
              <a:rPr lang="en-US" altLang="ko-KR" dirty="0"/>
              <a:t>(Algorithm)</a:t>
            </a:r>
            <a:r>
              <a:rPr lang="ko-KR" altLang="en-US" dirty="0"/>
              <a:t>을 사용한다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암호를 사용하려면 송신자와 수신자가 메시지를 암호문으로 바꿀 때 사용한 규칙이 어떤 것인지 알아야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AutoNum type="arabicPeriod" startAt="2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113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대칭 암호 구조는 다음과 같은 요소로 구성된다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평문</a:t>
            </a:r>
            <a:r>
              <a:rPr lang="en-US" altLang="ko-KR" dirty="0"/>
              <a:t>: </a:t>
            </a:r>
            <a:r>
              <a:rPr lang="ko-KR" altLang="en-US" dirty="0"/>
              <a:t>알고리즘의 입력으로 사용되는 원문이나 데이터이다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암호 </a:t>
            </a:r>
            <a:r>
              <a:rPr lang="ko-KR" altLang="en-US" b="1" dirty="0"/>
              <a:t>알고리즘</a:t>
            </a:r>
            <a:r>
              <a:rPr lang="en-US" altLang="ko-KR" dirty="0"/>
              <a:t>: </a:t>
            </a:r>
            <a:r>
              <a:rPr lang="ko-KR" altLang="en-US" dirty="0"/>
              <a:t>입력된 원문을 다양한 방법으로 치환하고 변환한다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비밀키</a:t>
            </a:r>
            <a:r>
              <a:rPr lang="en-US" altLang="ko-KR" dirty="0"/>
              <a:t>: </a:t>
            </a:r>
            <a:r>
              <a:rPr lang="ko-KR" altLang="en-US" dirty="0"/>
              <a:t>알고리즘의 한 입력으로 사용된다</a:t>
            </a:r>
            <a:r>
              <a:rPr lang="en-US" altLang="ko-KR" dirty="0"/>
              <a:t>. </a:t>
            </a:r>
            <a:r>
              <a:rPr lang="ko-KR" altLang="en-US" dirty="0"/>
              <a:t>비밀키를 사용하는 알고리즘에 의해 </a:t>
            </a:r>
            <a:r>
              <a:rPr lang="ko-KR" altLang="en-US" dirty="0" smtClean="0"/>
              <a:t>정확한 대체와 </a:t>
            </a:r>
            <a:r>
              <a:rPr lang="ko-KR" altLang="en-US" dirty="0"/>
              <a:t>전환이 이루어진다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암호문</a:t>
            </a:r>
            <a:r>
              <a:rPr lang="en-US" altLang="ko-KR" dirty="0"/>
              <a:t>: </a:t>
            </a:r>
            <a:r>
              <a:rPr lang="ko-KR" altLang="en-US" dirty="0"/>
              <a:t>출력으로 나오는 암호화된 메시지이다</a:t>
            </a:r>
            <a:r>
              <a:rPr lang="en-US" altLang="ko-KR" dirty="0"/>
              <a:t>. </a:t>
            </a:r>
            <a:r>
              <a:rPr lang="ko-KR" altLang="en-US" dirty="0"/>
              <a:t>평문과 비밀키에 따라 달라지며</a:t>
            </a:r>
            <a:r>
              <a:rPr lang="en-US" altLang="ko-KR" dirty="0"/>
              <a:t>, </a:t>
            </a:r>
            <a:r>
              <a:rPr lang="ko-KR" altLang="en-US" dirty="0" smtClean="0"/>
              <a:t>주어진 메시지에 </a:t>
            </a:r>
            <a:r>
              <a:rPr lang="ko-KR" altLang="en-US" dirty="0"/>
              <a:t>대해 서로 다른 키를 사용하면 두 암호문이 다르게 출력된다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b="1" dirty="0" smtClean="0"/>
              <a:t>복호 </a:t>
            </a:r>
            <a:r>
              <a:rPr lang="ko-KR" altLang="en-US" b="1" dirty="0"/>
              <a:t>알고리즘</a:t>
            </a:r>
            <a:r>
              <a:rPr lang="en-US" altLang="ko-KR" dirty="0"/>
              <a:t>: </a:t>
            </a:r>
            <a:r>
              <a:rPr lang="ko-KR" altLang="en-US" dirty="0"/>
              <a:t>암호 알고리즘을 역으로 수행하는 것과 같다</a:t>
            </a:r>
            <a:r>
              <a:rPr lang="en-US" altLang="ko-KR" dirty="0"/>
              <a:t>. </a:t>
            </a:r>
            <a:r>
              <a:rPr lang="ko-KR" altLang="en-US" dirty="0"/>
              <a:t>암호문에 알고리즘과 </a:t>
            </a:r>
            <a:r>
              <a:rPr lang="ko-KR" altLang="en-US" dirty="0" smtClean="0"/>
              <a:t>암호에 </a:t>
            </a:r>
            <a:r>
              <a:rPr lang="ko-KR" altLang="en-US" dirty="0"/>
              <a:t>사용했던 동일한 키를 적용하여 원문으로 복구하는 것이다</a:t>
            </a:r>
          </a:p>
        </p:txBody>
      </p:sp>
    </p:spTree>
    <p:extLst>
      <p:ext uri="{BB962C8B-B14F-4D97-AF65-F5344CB8AC3E}">
        <p14:creationId xmlns:p14="http://schemas.microsoft.com/office/powerpoint/2010/main" val="3722487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비밀키 암호화 방식</a:t>
            </a:r>
          </a:p>
          <a:p>
            <a:pPr lvl="2"/>
            <a:r>
              <a:rPr lang="ko-KR" altLang="en-US" dirty="0"/>
              <a:t>비밀키 암호화 </a:t>
            </a:r>
            <a:r>
              <a:rPr lang="ko-KR" altLang="en-US" dirty="0" smtClean="0"/>
              <a:t>방식은 </a:t>
            </a:r>
            <a:r>
              <a:rPr lang="ko-KR" altLang="en-US" dirty="0"/>
              <a:t>암호키와 </a:t>
            </a:r>
            <a:r>
              <a:rPr lang="ko-KR" altLang="en-US" dirty="0" smtClean="0"/>
              <a:t>복호키가 </a:t>
            </a:r>
            <a:r>
              <a:rPr lang="ko-KR" altLang="en-US" dirty="0"/>
              <a:t>동일하므로 두 개체가 같은 키를 공유하면서 하나의 키를 사용하여 암호화하고 </a:t>
            </a:r>
            <a:r>
              <a:rPr lang="ko-KR" altLang="en-US" dirty="0" smtClean="0"/>
              <a:t>복호화한다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암호키에서</a:t>
            </a:r>
            <a:r>
              <a:rPr lang="ko-KR" altLang="en-US" dirty="0" smtClean="0"/>
              <a:t> </a:t>
            </a:r>
            <a:r>
              <a:rPr lang="ko-KR" altLang="en-US" dirty="0" err="1"/>
              <a:t>복호키를</a:t>
            </a:r>
            <a:r>
              <a:rPr lang="ko-KR" altLang="en-US" dirty="0"/>
              <a:t> 계산하거나 </a:t>
            </a:r>
            <a:r>
              <a:rPr lang="ko-KR" altLang="en-US" dirty="0" err="1"/>
              <a:t>복호키에서</a:t>
            </a:r>
            <a:r>
              <a:rPr lang="ko-KR" altLang="en-US" dirty="0"/>
              <a:t> </a:t>
            </a:r>
            <a:r>
              <a:rPr lang="ko-KR" altLang="en-US" dirty="0" err="1"/>
              <a:t>암호키를</a:t>
            </a:r>
            <a:r>
              <a:rPr lang="ko-KR" altLang="en-US" dirty="0"/>
              <a:t> 계산할 수 있을 때 비밀키 </a:t>
            </a:r>
            <a:r>
              <a:rPr lang="ko-KR" altLang="en-US" dirty="0" smtClean="0"/>
              <a:t>암호화 </a:t>
            </a:r>
            <a:r>
              <a:rPr lang="ko-KR" altLang="en-US" dirty="0"/>
              <a:t>방식이라고 한다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/>
              <a:t>비밀키 암호화 과정을 보여준다</a:t>
            </a:r>
            <a:r>
              <a:rPr lang="en-US" altLang="ko-KR" dirty="0"/>
              <a:t>. </a:t>
            </a:r>
            <a:r>
              <a:rPr lang="ko-KR" altLang="en-US" dirty="0"/>
              <a:t>암호문을 만들어 </a:t>
            </a:r>
            <a:r>
              <a:rPr lang="ko-KR" altLang="en-US" dirty="0" smtClean="0"/>
              <a:t>전송한 </a:t>
            </a:r>
            <a:r>
              <a:rPr lang="ko-KR" altLang="en-US" dirty="0"/>
              <a:t>후 같은 키로 해독하여 </a:t>
            </a:r>
            <a:r>
              <a:rPr lang="ko-KR" altLang="en-US" dirty="0" err="1"/>
              <a:t>평문으로</a:t>
            </a:r>
            <a:r>
              <a:rPr lang="ko-KR" altLang="en-US" dirty="0"/>
              <a:t> 바꿀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05064"/>
            <a:ext cx="584835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293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공개키 암호화 방식</a:t>
            </a:r>
          </a:p>
          <a:p>
            <a:pPr lvl="2"/>
            <a:r>
              <a:rPr lang="ko-KR" altLang="en-US" b="0" dirty="0"/>
              <a:t>공개키 암호화 </a:t>
            </a:r>
            <a:r>
              <a:rPr lang="ko-KR" altLang="en-US" b="0" dirty="0" smtClean="0"/>
              <a:t>방식은 </a:t>
            </a:r>
            <a:r>
              <a:rPr lang="ko-KR" altLang="en-US" b="0" dirty="0"/>
              <a:t>암호키와 </a:t>
            </a:r>
            <a:r>
              <a:rPr lang="ko-KR" altLang="en-US" b="0" dirty="0" smtClean="0"/>
              <a:t>복호키가 </a:t>
            </a:r>
            <a:r>
              <a:rPr lang="ko-KR" altLang="en-US" b="0" dirty="0"/>
              <a:t>서로 다르며</a:t>
            </a:r>
            <a:r>
              <a:rPr lang="en-US" altLang="ko-KR" b="0" dirty="0"/>
              <a:t>, </a:t>
            </a:r>
            <a:r>
              <a:rPr lang="ko-KR" altLang="en-US" b="0" dirty="0" err="1"/>
              <a:t>암호키에서</a:t>
            </a:r>
            <a:r>
              <a:rPr lang="ko-KR" altLang="en-US" b="0" dirty="0"/>
              <a:t> </a:t>
            </a:r>
            <a:r>
              <a:rPr lang="ko-KR" altLang="en-US" b="0" dirty="0" err="1"/>
              <a:t>복호키를</a:t>
            </a:r>
            <a:r>
              <a:rPr lang="ko-KR" altLang="en-US" b="0" dirty="0"/>
              <a:t> 계산할 수 없다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2"/>
            <a:r>
              <a:rPr lang="ko-KR" altLang="en-US" b="0" dirty="0" err="1" smtClean="0"/>
              <a:t>암호키가</a:t>
            </a:r>
            <a:r>
              <a:rPr lang="ko-KR" altLang="en-US" b="0" dirty="0" smtClean="0"/>
              <a:t> </a:t>
            </a:r>
            <a:r>
              <a:rPr lang="ko-KR" altLang="en-US" b="0" dirty="0"/>
              <a:t>공개되어 있어 </a:t>
            </a:r>
            <a:r>
              <a:rPr lang="ko-KR" altLang="en-US" b="0" dirty="0" smtClean="0"/>
              <a:t>누구나 </a:t>
            </a:r>
            <a:r>
              <a:rPr lang="ko-KR" altLang="en-US" b="0" dirty="0"/>
              <a:t>원하는 내용을 암호화할 수 있지만</a:t>
            </a:r>
            <a:r>
              <a:rPr lang="en-US" altLang="ko-KR" b="0" dirty="0"/>
              <a:t>, </a:t>
            </a:r>
            <a:r>
              <a:rPr lang="ko-KR" altLang="en-US" b="0" dirty="0"/>
              <a:t>해당 </a:t>
            </a:r>
            <a:r>
              <a:rPr lang="ko-KR" altLang="en-US" b="0" dirty="0" err="1"/>
              <a:t>복호키</a:t>
            </a:r>
            <a:r>
              <a:rPr lang="en-US" altLang="ko-KR" b="0" dirty="0"/>
              <a:t>(</a:t>
            </a:r>
            <a:r>
              <a:rPr lang="ko-KR" altLang="en-US" b="0" dirty="0"/>
              <a:t>개인키</a:t>
            </a:r>
            <a:r>
              <a:rPr lang="en-US" altLang="ko-KR" b="0" dirty="0"/>
              <a:t>)</a:t>
            </a:r>
            <a:r>
              <a:rPr lang="ko-KR" altLang="en-US" b="0" dirty="0"/>
              <a:t>를 가진 사람만 그 </a:t>
            </a:r>
            <a:r>
              <a:rPr lang="ko-KR" altLang="en-US" b="0" dirty="0" smtClean="0"/>
              <a:t>암호문을 </a:t>
            </a:r>
            <a:r>
              <a:rPr lang="ko-KR" altLang="en-US" b="0" dirty="0" err="1" smtClean="0"/>
              <a:t>복호화할</a:t>
            </a:r>
            <a:r>
              <a:rPr lang="ko-KR" altLang="en-US" b="0" dirty="0" smtClean="0"/>
              <a:t> </a:t>
            </a:r>
            <a:r>
              <a:rPr lang="ko-KR" altLang="en-US" b="0" dirty="0"/>
              <a:t>수 있기 때문에 이 알고리즘에서는 </a:t>
            </a:r>
            <a:r>
              <a:rPr lang="ko-KR" altLang="en-US" b="0" dirty="0" err="1"/>
              <a:t>암호키를</a:t>
            </a:r>
            <a:r>
              <a:rPr lang="ko-KR" altLang="en-US" b="0" dirty="0"/>
              <a:t> ‘공개키’라 하고</a:t>
            </a:r>
            <a:r>
              <a:rPr lang="en-US" altLang="ko-KR" b="0" dirty="0"/>
              <a:t>, </a:t>
            </a:r>
            <a:r>
              <a:rPr lang="ko-KR" altLang="en-US" b="0" dirty="0" err="1"/>
              <a:t>복호키를</a:t>
            </a:r>
            <a:r>
              <a:rPr lang="ko-KR" altLang="en-US" b="0" dirty="0"/>
              <a:t> ‘</a:t>
            </a:r>
            <a:r>
              <a:rPr lang="ko-KR" altLang="en-US" b="0" dirty="0" smtClean="0"/>
              <a:t>개인키</a:t>
            </a:r>
            <a:r>
              <a:rPr lang="en-US" altLang="ko-KR" b="0" dirty="0" smtClean="0"/>
              <a:t>(</a:t>
            </a:r>
            <a:r>
              <a:rPr lang="en-US" altLang="ko-KR" b="0" dirty="0"/>
              <a:t>Private Key)’</a:t>
            </a:r>
            <a:r>
              <a:rPr lang="ko-KR" altLang="en-US" b="0" dirty="0"/>
              <a:t>라고 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2"/>
            <a:r>
              <a:rPr lang="ko-KR" altLang="en-US" b="0" dirty="0" smtClean="0"/>
              <a:t>이 </a:t>
            </a:r>
            <a:r>
              <a:rPr lang="ko-KR" altLang="en-US" b="0" dirty="0"/>
              <a:t>방식은 전송 도중 메시지가 도청당하더라도 개인키가 </a:t>
            </a:r>
            <a:r>
              <a:rPr lang="ko-KR" altLang="en-US" b="0" dirty="0" smtClean="0"/>
              <a:t>있어야만 </a:t>
            </a:r>
            <a:r>
              <a:rPr lang="ko-KR" altLang="en-US" b="0" dirty="0"/>
              <a:t>메시지를 볼 수 있기 때문에 안전할 뿐만 아니라 </a:t>
            </a:r>
            <a:r>
              <a:rPr lang="ko-KR" altLang="en-US" b="0" dirty="0" err="1"/>
              <a:t>개인키를</a:t>
            </a:r>
            <a:r>
              <a:rPr lang="ko-KR" altLang="en-US" b="0" dirty="0"/>
              <a:t> 공개할 필요가 없어 </a:t>
            </a:r>
            <a:r>
              <a:rPr lang="ko-KR" altLang="en-US" b="0" dirty="0" smtClean="0"/>
              <a:t>외부에 알려질 </a:t>
            </a:r>
            <a:r>
              <a:rPr lang="ko-KR" altLang="en-US" b="0" dirty="0"/>
              <a:t>위험도 없다</a:t>
            </a:r>
            <a:r>
              <a:rPr lang="en-US" altLang="ko-KR" b="0" dirty="0"/>
              <a:t>.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4005064"/>
            <a:ext cx="592455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45469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인증</a:t>
            </a:r>
          </a:p>
          <a:p>
            <a:pPr lvl="2"/>
            <a:r>
              <a:rPr lang="ko-KR" altLang="en-US" dirty="0"/>
              <a:t>네트워크 보안의 중요한 내용 중 하나는 권한이 있는 사용자만 정보에 접근할 수 있도록 </a:t>
            </a:r>
            <a:r>
              <a:rPr lang="ko-KR" altLang="en-US" dirty="0" smtClean="0"/>
              <a:t>하는 </a:t>
            </a:r>
            <a:r>
              <a:rPr lang="ko-KR" altLang="en-US" dirty="0"/>
              <a:t>것이다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위해 시스템에 접근하는 각 사용자가 권한이 있는 사용자인지 구분해야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사용자가 본인 여부를 확인하는 과정도 필요하다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생체 인식</a:t>
            </a:r>
          </a:p>
          <a:p>
            <a:pPr lvl="2"/>
            <a:r>
              <a:rPr lang="ko-KR" altLang="en-US" dirty="0"/>
              <a:t>생체 인식은 개인의 독특한 생체 정보</a:t>
            </a:r>
            <a:r>
              <a:rPr lang="en-US" altLang="ko-KR" dirty="0"/>
              <a:t>(</a:t>
            </a:r>
            <a:r>
              <a:rPr lang="ko-KR" altLang="en-US" dirty="0"/>
              <a:t>지문</a:t>
            </a:r>
            <a:r>
              <a:rPr lang="en-US" altLang="ko-KR" dirty="0"/>
              <a:t>, </a:t>
            </a:r>
            <a:r>
              <a:rPr lang="ko-KR" altLang="en-US" dirty="0"/>
              <a:t>목소리</a:t>
            </a:r>
            <a:r>
              <a:rPr lang="en-US" altLang="ko-KR" dirty="0"/>
              <a:t>, </a:t>
            </a:r>
            <a:r>
              <a:rPr lang="ko-KR" altLang="en-US" dirty="0"/>
              <a:t>홍채 등 개인의 신체적</a:t>
            </a:r>
            <a:r>
              <a:rPr lang="en-US" altLang="ko-KR" dirty="0"/>
              <a:t>·</a:t>
            </a:r>
            <a:r>
              <a:rPr lang="ko-KR" altLang="en-US" dirty="0"/>
              <a:t>행동적 특징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ko-KR" altLang="en-US" dirty="0"/>
              <a:t>패스워드로 활용하여 인증하는 방식이다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생체 </a:t>
            </a:r>
            <a:r>
              <a:rPr lang="ko-KR" altLang="en-US" dirty="0"/>
              <a:t>인식과 공개키 암호화 방식은 네트워크를 보안할 수 있는 좋은 방법이나</a:t>
            </a:r>
            <a:r>
              <a:rPr lang="en-US" altLang="ko-KR" dirty="0"/>
              <a:t>, </a:t>
            </a:r>
            <a:r>
              <a:rPr lang="ko-KR" altLang="en-US" dirty="0"/>
              <a:t>두 </a:t>
            </a:r>
            <a:r>
              <a:rPr lang="ko-KR" altLang="en-US" dirty="0" smtClean="0"/>
              <a:t>기술의 장점을 </a:t>
            </a:r>
            <a:r>
              <a:rPr lang="ko-KR" altLang="en-US" dirty="0"/>
              <a:t>통합한다면 좀 더 안전하고 신뢰성 있는 보안도 가능할 것이다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공개키 </a:t>
            </a:r>
            <a:r>
              <a:rPr lang="ko-KR" altLang="en-US" dirty="0"/>
              <a:t>암호화 </a:t>
            </a:r>
            <a:r>
              <a:rPr lang="ko-KR" altLang="en-US" dirty="0" smtClean="0"/>
              <a:t>방식은 </a:t>
            </a:r>
            <a:r>
              <a:rPr lang="ko-KR" altLang="en-US" dirty="0"/>
              <a:t>온라인에서 데이터 보안을 위해 사용할 수 있고</a:t>
            </a:r>
            <a:r>
              <a:rPr lang="en-US" altLang="ko-KR" dirty="0"/>
              <a:t>, </a:t>
            </a:r>
            <a:r>
              <a:rPr lang="ko-KR" altLang="en-US" dirty="0"/>
              <a:t>키가 중요한 정보를 포함하지 </a:t>
            </a:r>
            <a:r>
              <a:rPr lang="ko-KR" altLang="en-US" dirty="0" smtClean="0"/>
              <a:t>않으므로  정보 </a:t>
            </a:r>
            <a:r>
              <a:rPr lang="ko-KR" altLang="en-US" dirty="0"/>
              <a:t>누설의 위험이 없다는 장점이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/>
              <a:t>전자 서명</a:t>
            </a:r>
          </a:p>
          <a:p>
            <a:pPr lvl="2"/>
            <a:r>
              <a:rPr lang="ko-KR" altLang="en-US" dirty="0"/>
              <a:t>신원을 확인하기 어려운 사이버 공간에서 </a:t>
            </a:r>
            <a:r>
              <a:rPr lang="ko-KR" altLang="en-US" dirty="0" err="1" smtClean="0"/>
              <a:t>한쌍의</a:t>
            </a:r>
            <a:r>
              <a:rPr lang="ko-KR" altLang="en-US" dirty="0" smtClean="0"/>
              <a:t> </a:t>
            </a:r>
            <a:r>
              <a:rPr lang="ko-KR" altLang="en-US" dirty="0"/>
              <a:t>키</a:t>
            </a:r>
            <a:r>
              <a:rPr lang="en-US" altLang="ko-KR" dirty="0"/>
              <a:t>(</a:t>
            </a:r>
            <a:r>
              <a:rPr lang="ko-KR" altLang="en-US" dirty="0"/>
              <a:t>개인키</a:t>
            </a:r>
            <a:r>
              <a:rPr lang="en-US" altLang="ko-KR" dirty="0"/>
              <a:t>+</a:t>
            </a:r>
            <a:r>
              <a:rPr lang="ko-KR" altLang="en-US" dirty="0"/>
              <a:t>공개키</a:t>
            </a:r>
            <a:r>
              <a:rPr lang="en-US" altLang="ko-KR" dirty="0"/>
              <a:t>)</a:t>
            </a:r>
            <a:r>
              <a:rPr lang="ko-KR" altLang="en-US" dirty="0"/>
              <a:t>를 사용하여 자신을 증명하는 것이 전자 서명의 원리다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440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보안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/>
              <a:t>네트워크 보안의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lvl="1"/>
            <a:r>
              <a:rPr lang="ko-KR" altLang="en-US" dirty="0"/>
              <a:t>네트워크 보안</a:t>
            </a:r>
          </a:p>
          <a:p>
            <a:pPr lvl="2"/>
            <a:r>
              <a:rPr lang="ko-KR" altLang="en-US" b="0" dirty="0"/>
              <a:t>방화벽은 인터넷과 내부 네트워크 간에 일종의 세관 역할을 수행한다</a:t>
            </a:r>
            <a:r>
              <a:rPr lang="en-US" altLang="ko-KR" b="0" dirty="0"/>
              <a:t>. </a:t>
            </a:r>
            <a:r>
              <a:rPr lang="ko-KR" altLang="en-US" b="0" dirty="0"/>
              <a:t>외부 </a:t>
            </a:r>
            <a:r>
              <a:rPr lang="ko-KR" altLang="en-US" b="0" dirty="0" smtClean="0"/>
              <a:t>네트워크에서는 </a:t>
            </a:r>
            <a:r>
              <a:rPr lang="ko-KR" altLang="en-US" b="0" dirty="0"/>
              <a:t>네트워크 전면에 있는 방화벽만 보이고</a:t>
            </a:r>
            <a:r>
              <a:rPr lang="en-US" altLang="ko-KR" b="0" dirty="0"/>
              <a:t>, </a:t>
            </a:r>
            <a:r>
              <a:rPr lang="ko-KR" altLang="en-US" b="0" dirty="0"/>
              <a:t>그 뒤에 놓인 내부 네트워크는 보이지 않는다</a:t>
            </a:r>
            <a:r>
              <a:rPr lang="en-US" altLang="ko-KR" b="0" dirty="0" smtClean="0"/>
              <a:t>.</a:t>
            </a:r>
          </a:p>
          <a:p>
            <a:pPr lvl="2"/>
            <a:r>
              <a:rPr lang="ko-KR" altLang="en-US" b="0" dirty="0" smtClean="0"/>
              <a:t>따라서 </a:t>
            </a:r>
            <a:r>
              <a:rPr lang="ko-KR" altLang="en-US" b="0" dirty="0"/>
              <a:t>해커가 침입하더라도 갈 수 있는 한계는 방화벽까지며</a:t>
            </a:r>
            <a:r>
              <a:rPr lang="en-US" altLang="ko-KR" b="0" dirty="0"/>
              <a:t>, </a:t>
            </a:r>
            <a:r>
              <a:rPr lang="ko-KR" altLang="en-US" b="0" dirty="0"/>
              <a:t>그 뒤의 내부 </a:t>
            </a:r>
            <a:r>
              <a:rPr lang="ko-KR" altLang="en-US" b="0" dirty="0" smtClean="0"/>
              <a:t>네트워크와는 격리된다</a:t>
            </a:r>
            <a:r>
              <a:rPr lang="en-US" altLang="ko-KR" b="0" dirty="0"/>
              <a:t>. </a:t>
            </a:r>
            <a:endParaRPr lang="en-US" altLang="ko-KR" dirty="0"/>
          </a:p>
          <a:p>
            <a:pPr lvl="2"/>
            <a:r>
              <a:rPr lang="ko-KR" altLang="en-US" b="0" dirty="0" smtClean="0"/>
              <a:t>보통 </a:t>
            </a:r>
            <a:r>
              <a:rPr lang="ko-KR" altLang="en-US" b="0" dirty="0"/>
              <a:t>방화벽 자체에는 중요한 정보가 없는데</a:t>
            </a:r>
            <a:r>
              <a:rPr lang="en-US" altLang="ko-KR" b="0" dirty="0"/>
              <a:t>, </a:t>
            </a:r>
            <a:r>
              <a:rPr lang="ko-KR" altLang="en-US" b="0" dirty="0"/>
              <a:t>외부의 접근을 차단하여 해킹 </a:t>
            </a:r>
            <a:r>
              <a:rPr lang="ko-KR" altLang="en-US" b="0" dirty="0" smtClean="0"/>
              <a:t>위험을 </a:t>
            </a:r>
            <a:r>
              <a:rPr lang="ko-KR" altLang="en-US" b="0" dirty="0"/>
              <a:t>방지하는 것이다</a:t>
            </a:r>
            <a:r>
              <a:rPr lang="en-US" altLang="ko-KR" b="0" dirty="0" smtClean="0"/>
              <a:t>.</a:t>
            </a:r>
          </a:p>
          <a:p>
            <a:pPr lvl="2"/>
            <a:r>
              <a:rPr lang="ko-KR" altLang="en-US" dirty="0" smtClean="0"/>
              <a:t>보안 수준을 </a:t>
            </a:r>
            <a:r>
              <a:rPr lang="ko-KR" altLang="en-US" dirty="0"/>
              <a:t>결정하는 것을 ‘보안 정책’이라고 한다</a:t>
            </a:r>
            <a:r>
              <a:rPr lang="en-US" altLang="ko-KR" b="0" dirty="0" smtClean="0"/>
              <a:t>	</a:t>
            </a:r>
          </a:p>
          <a:p>
            <a:pPr marL="447675" lvl="2" indent="0">
              <a:buNone/>
            </a:pPr>
            <a:r>
              <a:rPr lang="en-US" altLang="ko-KR" b="0" dirty="0" smtClean="0"/>
              <a:t>	</a:t>
            </a:r>
          </a:p>
          <a:p>
            <a:pPr>
              <a:buAutoNum type="arabicPeriod" startAt="2"/>
            </a:pPr>
            <a:r>
              <a:rPr lang="ko-KR" altLang="en-US" dirty="0"/>
              <a:t>네트워크 보안의 요구 </a:t>
            </a:r>
            <a:r>
              <a:rPr lang="ko-KR" altLang="en-US" dirty="0" smtClean="0"/>
              <a:t>사항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비밀성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무결성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가용성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7399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/>
              <a:t>암호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전자 서명은 송신자가 작성한 전자 문서 자체를 암호화하는 것이 아니므로 제</a:t>
            </a:r>
            <a:r>
              <a:rPr lang="en-US" altLang="ko-KR" dirty="0"/>
              <a:t>3</a:t>
            </a:r>
            <a:r>
              <a:rPr lang="ko-KR" altLang="en-US" dirty="0"/>
              <a:t>자가 문서 </a:t>
            </a:r>
            <a:r>
              <a:rPr lang="ko-KR" altLang="en-US" dirty="0" smtClean="0"/>
              <a:t>내용을 </a:t>
            </a:r>
            <a:r>
              <a:rPr lang="ko-KR" altLang="en-US" dirty="0"/>
              <a:t>열람하는 데는 아무런 지장이 없다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전자 서명에는 작성자로 기재된 자가 </a:t>
            </a:r>
            <a:r>
              <a:rPr lang="ko-KR" altLang="en-US" dirty="0" smtClean="0"/>
              <a:t>전자문서를 </a:t>
            </a:r>
            <a:r>
              <a:rPr lang="ko-KR" altLang="en-US" dirty="0"/>
              <a:t>작성했다는 사실과 작성 내용이 송수신 과정에서 위조 또는 변조되지 않았음을 </a:t>
            </a:r>
            <a:r>
              <a:rPr lang="ko-KR" altLang="en-US" dirty="0" smtClean="0"/>
              <a:t>증명하고</a:t>
            </a:r>
            <a:r>
              <a:rPr lang="en-US" altLang="ko-KR" dirty="0"/>
              <a:t>, </a:t>
            </a:r>
            <a:r>
              <a:rPr lang="ko-KR" altLang="en-US" dirty="0"/>
              <a:t>작성자가 나중에 작성 사실을 부인할 수 없도록 하는 정보가 들어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847206"/>
            <a:ext cx="579120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487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06. </a:t>
            </a:r>
            <a:r>
              <a:rPr lang="ko-KR" altLang="en-US" dirty="0"/>
              <a:t>메일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PGP</a:t>
            </a:r>
          </a:p>
          <a:p>
            <a:pPr lvl="1"/>
            <a:r>
              <a:rPr lang="en-US" altLang="ko-KR" b="0" dirty="0"/>
              <a:t>PGP(Pretty Good Privacy)</a:t>
            </a:r>
            <a:r>
              <a:rPr lang="ko-KR" altLang="en-US" b="0" dirty="0"/>
              <a:t>는 인터넷을 이용하여 전송하는 </a:t>
            </a:r>
            <a:r>
              <a:rPr lang="ko-KR" altLang="en-US" b="0" dirty="0" err="1"/>
              <a:t>이메일을</a:t>
            </a:r>
            <a:r>
              <a:rPr lang="ko-KR" altLang="en-US" b="0" dirty="0"/>
              <a:t> 암호화하거나 </a:t>
            </a:r>
            <a:r>
              <a:rPr lang="ko-KR" altLang="en-US" b="0" dirty="0" err="1" smtClean="0"/>
              <a:t>복호화하여</a:t>
            </a:r>
            <a:r>
              <a:rPr lang="ko-KR" altLang="en-US" b="0" dirty="0" smtClean="0"/>
              <a:t> </a:t>
            </a:r>
            <a:r>
              <a:rPr lang="ko-KR" altLang="en-US" b="0" dirty="0"/>
              <a:t>제</a:t>
            </a:r>
            <a:r>
              <a:rPr lang="en-US" altLang="ko-KR" b="0" dirty="0"/>
              <a:t>3</a:t>
            </a:r>
            <a:r>
              <a:rPr lang="ko-KR" altLang="en-US" b="0" dirty="0"/>
              <a:t>자가 알아볼 수 없도록 만드는 보안 프로그램이다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수신자가 아닌 사용자는 내용을 볼 수 없게 하고</a:t>
            </a:r>
            <a:r>
              <a:rPr lang="en-US" altLang="ko-KR" b="0" dirty="0"/>
              <a:t>, </a:t>
            </a:r>
            <a:r>
              <a:rPr lang="ko-KR" altLang="en-US" b="0" dirty="0"/>
              <a:t>전송 도중 불법적으로 내용이 </a:t>
            </a:r>
            <a:r>
              <a:rPr lang="ko-KR" altLang="en-US" b="0" dirty="0" smtClean="0"/>
              <a:t>변경되었는지 </a:t>
            </a:r>
            <a:r>
              <a:rPr lang="ko-KR" altLang="en-US" b="0" dirty="0"/>
              <a:t>확인해주며</a:t>
            </a:r>
            <a:r>
              <a:rPr lang="en-US" altLang="ko-KR" b="0" dirty="0"/>
              <a:t>, </a:t>
            </a:r>
            <a:r>
              <a:rPr lang="ko-KR" altLang="en-US" b="0" dirty="0"/>
              <a:t>실제로 이메일을 보낸 사람이 누군지 확실히 알 수 있다</a:t>
            </a:r>
            <a:r>
              <a:rPr lang="en-US" altLang="ko-KR" b="0" dirty="0"/>
              <a:t>. </a:t>
            </a:r>
            <a:r>
              <a:rPr lang="ko-KR" altLang="en-US" b="0" dirty="0"/>
              <a:t>또한 </a:t>
            </a:r>
            <a:r>
              <a:rPr lang="ko-KR" altLang="en-US" b="0" dirty="0" smtClean="0"/>
              <a:t>송신자가 </a:t>
            </a:r>
            <a:r>
              <a:rPr lang="ko-KR" altLang="en-US" b="0" dirty="0"/>
              <a:t>이메일을 받고서도 받지 않았다고 발뺌할 수 없게 한다</a:t>
            </a:r>
            <a:endParaRPr lang="en-US" altLang="ko-KR" b="0" dirty="0" smtClean="0"/>
          </a:p>
          <a:p>
            <a:pPr lvl="1"/>
            <a:r>
              <a:rPr lang="ko-KR" altLang="en-US" b="0" dirty="0"/>
              <a:t>일반 편지봉투는 뜯어서 </a:t>
            </a:r>
            <a:r>
              <a:rPr lang="ko-KR" altLang="en-US" b="0" dirty="0" smtClean="0"/>
              <a:t>내용을 보거나 </a:t>
            </a:r>
            <a:r>
              <a:rPr lang="ko-KR" altLang="en-US" b="0" dirty="0"/>
              <a:t>바꿀 수 있지만</a:t>
            </a:r>
            <a:r>
              <a:rPr lang="en-US" altLang="ko-KR" b="0" dirty="0"/>
              <a:t>, </a:t>
            </a:r>
            <a:r>
              <a:rPr lang="ko-KR" altLang="en-US" b="0" dirty="0"/>
              <a:t>이 프로그램은 암호 알고리즘을 이용하여 </a:t>
            </a:r>
            <a:r>
              <a:rPr lang="ko-KR" altLang="en-US" b="0" dirty="0" err="1"/>
              <a:t>이메일</a:t>
            </a:r>
            <a:r>
              <a:rPr lang="ko-KR" altLang="en-US" b="0" dirty="0"/>
              <a:t> 내용을 </a:t>
            </a:r>
            <a:r>
              <a:rPr lang="ko-KR" altLang="en-US" b="0" dirty="0" smtClean="0"/>
              <a:t>암호화하기 </a:t>
            </a:r>
            <a:r>
              <a:rPr lang="ko-KR" altLang="en-US" b="0" dirty="0"/>
              <a:t>때문에 특정키가 있어야만 내용을 확인할 수 있다</a:t>
            </a:r>
            <a:r>
              <a:rPr lang="en-US" altLang="ko-KR" b="0" dirty="0" smtClean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311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메일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PGP</a:t>
            </a:r>
            <a:r>
              <a:rPr lang="ko-KR" altLang="en-US" dirty="0"/>
              <a:t>를 사용하여 파일이나 메시지를 교환할 때는 자료 보안과 관련하여 다음과 같은 </a:t>
            </a:r>
            <a:r>
              <a:rPr lang="ko-KR" altLang="en-US" dirty="0" smtClean="0"/>
              <a:t>효과를 얻을 </a:t>
            </a:r>
            <a:r>
              <a:rPr lang="ko-KR" altLang="en-US" dirty="0"/>
              <a:t>수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메시지를 </a:t>
            </a:r>
            <a:r>
              <a:rPr lang="ko-KR" altLang="en-US" dirty="0"/>
              <a:t>수신하는 사람 외에는 내용을 볼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보내는 </a:t>
            </a:r>
            <a:r>
              <a:rPr lang="ko-KR" altLang="en-US" dirty="0"/>
              <a:t>사람의 이름이 송신자와 정확히 일치해야 한다</a:t>
            </a:r>
            <a:r>
              <a:rPr lang="en-US" altLang="ko-KR" dirty="0"/>
              <a:t>. </a:t>
            </a:r>
            <a:r>
              <a:rPr lang="ko-KR" altLang="en-US" dirty="0"/>
              <a:t>즉 다른 사람 이름으로는 </a:t>
            </a:r>
            <a:r>
              <a:rPr lang="ko-KR" altLang="en-US" dirty="0" smtClean="0"/>
              <a:t>메시지를 </a:t>
            </a:r>
            <a:r>
              <a:rPr lang="ko-KR" altLang="en-US" dirty="0"/>
              <a:t>보낼 수 없다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 smtClean="0"/>
              <a:t>앞의 </a:t>
            </a:r>
            <a:r>
              <a:rPr lang="ko-KR" altLang="en-US" dirty="0"/>
              <a:t>두 가지 특징이 프로그램에 연결된 키의 충돌 없이 편리하게 제공된다</a:t>
            </a:r>
            <a:r>
              <a:rPr lang="en-US" altLang="ko-KR" dirty="0"/>
              <a:t>. </a:t>
            </a:r>
            <a:r>
              <a:rPr lang="ko-KR" altLang="en-US" dirty="0"/>
              <a:t>안전한 </a:t>
            </a:r>
            <a:r>
              <a:rPr lang="ko-KR" altLang="en-US" dirty="0" smtClean="0"/>
              <a:t>채널을 </a:t>
            </a:r>
            <a:r>
              <a:rPr lang="ko-KR" altLang="en-US" dirty="0"/>
              <a:t>위해 사용자 간에 키를 교환할 필요가 없으므로 사용하기 편리하다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5295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메일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PEM</a:t>
            </a:r>
          </a:p>
          <a:p>
            <a:pPr lvl="1"/>
            <a:r>
              <a:rPr lang="ko-KR" altLang="en-US" b="0" dirty="0"/>
              <a:t>인터넷 이메일 전송 프로토콜인 </a:t>
            </a:r>
            <a:r>
              <a:rPr lang="en-US" altLang="ko-KR" b="0" dirty="0"/>
              <a:t>SMTP</a:t>
            </a:r>
            <a:r>
              <a:rPr lang="ko-KR" altLang="en-US" b="0" dirty="0"/>
              <a:t>에는 메시지를 암호화하거나 메시지가 중간에 수정되는 것을 검증하는 보안 기능이 포함되지 않았다</a:t>
            </a:r>
            <a:r>
              <a:rPr lang="en-US" altLang="ko-KR" b="0" dirty="0"/>
              <a:t>. </a:t>
            </a:r>
          </a:p>
          <a:p>
            <a:pPr lvl="1"/>
            <a:r>
              <a:rPr lang="ko-KR" altLang="en-US" b="0" dirty="0"/>
              <a:t>기존의 메시지 전송 시스템을 그대로 이용하여 전송하는 이메일의 보안을 강화한 것이 바로 인터넷 표준으로 제안된 </a:t>
            </a:r>
            <a:r>
              <a:rPr lang="en-US" altLang="ko-KR" b="0" dirty="0"/>
              <a:t>PEM(Privacy Enhanced Mail)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PEM</a:t>
            </a:r>
            <a:r>
              <a:rPr lang="ko-KR" altLang="en-US" b="0" dirty="0"/>
              <a:t>은 대칭키와 비대칭키 암호화 알고리즘을 사용하여 메시지를 봉투화한 후 </a:t>
            </a:r>
            <a:r>
              <a:rPr lang="en-US" altLang="ko-KR" b="0" dirty="0"/>
              <a:t>PEM</a:t>
            </a:r>
            <a:r>
              <a:rPr lang="ko-KR" altLang="en-US" b="0" dirty="0"/>
              <a:t>에서 </a:t>
            </a:r>
            <a:r>
              <a:rPr lang="ko-KR" altLang="en-US" b="0" dirty="0" smtClean="0"/>
              <a:t>사용하는 </a:t>
            </a:r>
            <a:r>
              <a:rPr lang="ko-KR" altLang="en-US" b="0" dirty="0"/>
              <a:t>인코딩 방식</a:t>
            </a:r>
            <a:r>
              <a:rPr lang="en-US" altLang="ko-KR" b="0" dirty="0"/>
              <a:t>(BASE64)</a:t>
            </a:r>
            <a:r>
              <a:rPr lang="ko-KR" altLang="en-US" b="0" dirty="0"/>
              <a:t>에 따라 텍스트로 변환하여 이메일로 전송한다</a:t>
            </a:r>
            <a:r>
              <a:rPr lang="en-US" altLang="ko-KR" b="0" dirty="0"/>
              <a:t>. </a:t>
            </a:r>
            <a:r>
              <a:rPr lang="ko-KR" altLang="en-US" b="0" dirty="0"/>
              <a:t>이처럼 여러 </a:t>
            </a:r>
            <a:r>
              <a:rPr lang="ko-KR" altLang="en-US" b="0" dirty="0" smtClean="0"/>
              <a:t>가지 </a:t>
            </a:r>
            <a:r>
              <a:rPr lang="ko-KR" altLang="en-US" b="0" dirty="0"/>
              <a:t>암호화 기술을 사용함으로써 비밀성과 메시지의 인증 및 무결성을 유지하는 </a:t>
            </a:r>
            <a:r>
              <a:rPr lang="en-US" altLang="ko-KR" b="0" dirty="0"/>
              <a:t>PEM</a:t>
            </a:r>
            <a:r>
              <a:rPr lang="ko-KR" altLang="en-US" b="0" dirty="0"/>
              <a:t>의 특징은 다음과 같다</a:t>
            </a:r>
            <a:r>
              <a:rPr lang="en-US" altLang="ko-KR" b="0" dirty="0"/>
              <a:t>.</a:t>
            </a:r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SMTP</a:t>
            </a:r>
            <a:r>
              <a:rPr lang="ko-KR" altLang="en-US" dirty="0"/>
              <a:t>와 달리 이메일을 암호화하여 보내므로 전송 도중 데이터가 유출되면 내용을 알아보기 힘들다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인터넷 표준안이며 군사용 및 은행 시스템용으로 많이 사용한다</a:t>
            </a:r>
          </a:p>
        </p:txBody>
      </p:sp>
    </p:spTree>
    <p:extLst>
      <p:ext uri="{BB962C8B-B14F-4D97-AF65-F5344CB8AC3E}">
        <p14:creationId xmlns:p14="http://schemas.microsoft.com/office/powerpoint/2010/main" val="3529156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06. </a:t>
            </a:r>
            <a:r>
              <a:rPr lang="ko-KR" altLang="en-US" dirty="0"/>
              <a:t>메일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/>
              <a:t>PGP </a:t>
            </a:r>
            <a:r>
              <a:rPr lang="ko-KR" altLang="en-US" dirty="0"/>
              <a:t>와</a:t>
            </a:r>
            <a:r>
              <a:rPr lang="en-US" altLang="ko-KR" dirty="0" smtClean="0"/>
              <a:t> PEM</a:t>
            </a:r>
          </a:p>
          <a:p>
            <a:pPr lvl="1"/>
            <a:r>
              <a:rPr lang="ko-KR" altLang="en-US" b="0" dirty="0"/>
              <a:t>이메일의 보안을 유지하는 방법은 내용을 암호화하여 중간에서 가로채더라도 알아볼 수 </a:t>
            </a:r>
            <a:r>
              <a:rPr lang="ko-KR" altLang="en-US" b="0" dirty="0" smtClean="0"/>
              <a:t>없게 만드는 </a:t>
            </a:r>
            <a:r>
              <a:rPr lang="ko-KR" altLang="en-US" b="0" dirty="0"/>
              <a:t>것뿐이다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 smtClean="0"/>
              <a:t>PGP</a:t>
            </a:r>
            <a:r>
              <a:rPr lang="ko-KR" altLang="en-US" b="0" dirty="0"/>
              <a:t>와 </a:t>
            </a:r>
            <a:r>
              <a:rPr lang="en-US" altLang="ko-KR" b="0" dirty="0"/>
              <a:t>PEM</a:t>
            </a:r>
            <a:r>
              <a:rPr lang="ko-KR" altLang="en-US" b="0" dirty="0"/>
              <a:t>은 보내려는 내용을 암호화 알고리즘으로 </a:t>
            </a:r>
            <a:r>
              <a:rPr lang="ko-KR" altLang="en-US" b="0" dirty="0" smtClean="0"/>
              <a:t>암호화 하므로 </a:t>
            </a:r>
            <a:r>
              <a:rPr lang="ko-KR" altLang="en-US" b="0" dirty="0"/>
              <a:t>이메일을 엽서가 아닌 밀봉된 봉투에 넣어서 보내는 </a:t>
            </a:r>
            <a:r>
              <a:rPr lang="ko-KR" altLang="en-US" b="0" dirty="0" smtClean="0"/>
              <a:t>개념이다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 smtClean="0"/>
              <a:t>PEM</a:t>
            </a:r>
            <a:r>
              <a:rPr lang="ko-KR" altLang="en-US" b="0" dirty="0"/>
              <a:t>은 </a:t>
            </a:r>
            <a:r>
              <a:rPr lang="en-US" altLang="ko-KR" b="0" dirty="0"/>
              <a:t>IETF</a:t>
            </a:r>
            <a:r>
              <a:rPr lang="ko-KR" altLang="en-US" b="0" dirty="0"/>
              <a:t>에서 인터넷 </a:t>
            </a:r>
            <a:r>
              <a:rPr lang="ko-KR" altLang="en-US" b="0" dirty="0" err="1"/>
              <a:t>드래프트로</a:t>
            </a:r>
            <a:r>
              <a:rPr lang="ko-KR" altLang="en-US" b="0" dirty="0"/>
              <a:t> 채택되었다</a:t>
            </a:r>
            <a:r>
              <a:rPr lang="en-US" altLang="ko-KR" b="0" dirty="0"/>
              <a:t>. </a:t>
            </a:r>
            <a:r>
              <a:rPr lang="ko-KR" altLang="en-US" b="0" dirty="0"/>
              <a:t>높은 </a:t>
            </a:r>
            <a:r>
              <a:rPr lang="ko-KR" altLang="en-US" b="0" dirty="0" err="1"/>
              <a:t>보안성이</a:t>
            </a:r>
            <a:r>
              <a:rPr lang="ko-KR" altLang="en-US" b="0" dirty="0"/>
              <a:t> 있지만</a:t>
            </a:r>
            <a:r>
              <a:rPr lang="en-US" altLang="ko-KR" b="0" dirty="0"/>
              <a:t>, </a:t>
            </a:r>
            <a:r>
              <a:rPr lang="ko-KR" altLang="en-US" b="0" dirty="0"/>
              <a:t>구현이 </a:t>
            </a:r>
            <a:r>
              <a:rPr lang="ko-KR" altLang="en-US" b="0" dirty="0" smtClean="0"/>
              <a:t>복잡하여 </a:t>
            </a:r>
            <a:r>
              <a:rPr lang="ko-KR" altLang="en-US" b="0" dirty="0"/>
              <a:t>널리 사용하지 않는다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en-US" altLang="ko-KR" b="0" dirty="0" smtClean="0"/>
              <a:t>PGP</a:t>
            </a:r>
            <a:r>
              <a:rPr lang="ko-KR" altLang="en-US" b="0" dirty="0"/>
              <a:t>는 </a:t>
            </a:r>
            <a:r>
              <a:rPr lang="en-US" altLang="ko-KR" b="0" dirty="0"/>
              <a:t>PEM</a:t>
            </a:r>
            <a:r>
              <a:rPr lang="ko-KR" altLang="en-US" b="0" dirty="0"/>
              <a:t>에 비해 보안성은 조금 취약하나</a:t>
            </a:r>
            <a:r>
              <a:rPr lang="en-US" altLang="ko-KR" b="0" dirty="0"/>
              <a:t>, </a:t>
            </a:r>
            <a:r>
              <a:rPr lang="ko-KR" altLang="en-US" b="0" dirty="0"/>
              <a:t>구현이 </a:t>
            </a:r>
            <a:r>
              <a:rPr lang="ko-KR" altLang="en-US" b="0" dirty="0" smtClean="0"/>
              <a:t>비교적 </a:t>
            </a:r>
            <a:r>
              <a:rPr lang="ko-KR" altLang="en-US" b="0" dirty="0"/>
              <a:t>쉽고 키 인증 등 권한을 한곳에 집중시키지 않고 사용자 스스로가 가질 수 있어 </a:t>
            </a:r>
            <a:r>
              <a:rPr lang="ko-KR" altLang="en-US" b="0" dirty="0" smtClean="0"/>
              <a:t>현재 가장 </a:t>
            </a:r>
            <a:r>
              <a:rPr lang="ko-KR" altLang="en-US" b="0" dirty="0"/>
              <a:t>많이 사용한다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717921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메일 보안 기술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95513"/>
            <a:ext cx="53340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196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</a:t>
            </a:r>
            <a:r>
              <a:rPr lang="ko-KR" altLang="en-US" dirty="0" smtClean="0"/>
              <a:t>분석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buFont typeface="Wingdings" pitchFamily="2" charset="2"/>
              <a:buChar char="u"/>
            </a:pPr>
            <a:endParaRPr lang="en-US" altLang="ko-KR" dirty="0" smtClean="0"/>
          </a:p>
          <a:p>
            <a:pPr lvl="1">
              <a:buFont typeface="Wingdings" pitchFamily="2" charset="2"/>
              <a:buChar char="u"/>
            </a:pPr>
            <a:r>
              <a:rPr lang="ko-KR" altLang="en-US" b="0" dirty="0" smtClean="0"/>
              <a:t>캡처한 </a:t>
            </a:r>
            <a:r>
              <a:rPr lang="ko-KR" altLang="en-US" b="0" dirty="0"/>
              <a:t>패킷의 </a:t>
            </a:r>
            <a:r>
              <a:rPr lang="en-US" altLang="ko-KR" b="0" dirty="0"/>
              <a:t>IP </a:t>
            </a:r>
            <a:r>
              <a:rPr lang="ko-KR" altLang="en-US" b="0" dirty="0"/>
              <a:t>주소를 가지고 이를 관리하고 있는 </a:t>
            </a:r>
            <a:r>
              <a:rPr lang="en-US" altLang="ko-KR" b="0" dirty="0"/>
              <a:t>ISP </a:t>
            </a:r>
            <a:r>
              <a:rPr lang="ko-KR" altLang="en-US" b="0" dirty="0"/>
              <a:t>등의 위치를 표시하는 </a:t>
            </a:r>
            <a:r>
              <a:rPr lang="en-US" altLang="ko-KR" b="0" dirty="0"/>
              <a:t>GeoIP </a:t>
            </a:r>
            <a:r>
              <a:rPr lang="ko-KR" altLang="en-US" b="0" dirty="0" smtClean="0"/>
              <a:t>기능을 </a:t>
            </a:r>
            <a:r>
              <a:rPr lang="ko-KR" altLang="en-US" b="0" dirty="0"/>
              <a:t>살펴보자</a:t>
            </a:r>
            <a:r>
              <a:rPr lang="en-US" altLang="ko-KR" b="0" dirty="0"/>
              <a:t>. GeoIP </a:t>
            </a:r>
            <a:r>
              <a:rPr lang="ko-KR" altLang="en-US" b="0" dirty="0"/>
              <a:t>기능은 </a:t>
            </a:r>
            <a:r>
              <a:rPr lang="en-US" altLang="ko-KR" b="0" dirty="0"/>
              <a:t>IP </a:t>
            </a:r>
            <a:r>
              <a:rPr lang="ko-KR" altLang="en-US" b="0" dirty="0"/>
              <a:t>주소와 지리 정보를 서로 연결하는 </a:t>
            </a:r>
            <a:r>
              <a:rPr lang="en-US" altLang="ko-KR" b="0" dirty="0"/>
              <a:t>GeoIP </a:t>
            </a:r>
            <a:r>
              <a:rPr lang="ko-KR" altLang="en-US" b="0" dirty="0" smtClean="0"/>
              <a:t>데이터베이스와 연계해서 </a:t>
            </a:r>
            <a:r>
              <a:rPr lang="ko-KR" altLang="en-US" b="0" dirty="0"/>
              <a:t>실행한다</a:t>
            </a:r>
            <a:r>
              <a:rPr lang="en-US" altLang="ko-KR" b="0" dirty="0" smtClean="0"/>
              <a:t>.</a:t>
            </a:r>
          </a:p>
          <a:p>
            <a:pPr lvl="1">
              <a:buFont typeface="Wingdings" pitchFamily="2" charset="2"/>
              <a:buChar char="u"/>
            </a:pPr>
            <a:endParaRPr lang="en-US" altLang="ko-KR" dirty="0" smtClean="0"/>
          </a:p>
          <a:p>
            <a:r>
              <a:rPr lang="en-US" altLang="ko-KR" sz="2400" dirty="0" smtClean="0"/>
              <a:t>GeoIP </a:t>
            </a:r>
            <a:r>
              <a:rPr lang="ko-KR" altLang="en-US" dirty="0"/>
              <a:t>데이터베이스 다운로드 </a:t>
            </a:r>
            <a:endParaRPr lang="en-US" altLang="ko-KR" dirty="0" smtClean="0"/>
          </a:p>
          <a:p>
            <a:pPr lvl="1"/>
            <a:r>
              <a:rPr lang="ko-KR" altLang="en-US" b="0" dirty="0"/>
              <a:t>미국의 </a:t>
            </a:r>
            <a:r>
              <a:rPr lang="en-US" altLang="ko-KR" b="0" dirty="0"/>
              <a:t>MaxMind(https://www.maxmind.com/)</a:t>
            </a:r>
            <a:r>
              <a:rPr lang="ko-KR" altLang="en-US" b="0" dirty="0"/>
              <a:t>에서 제공하는 무료 버전 </a:t>
            </a:r>
            <a:r>
              <a:rPr lang="en-US" altLang="ko-KR" b="0" dirty="0"/>
              <a:t>GeoIP </a:t>
            </a:r>
            <a:r>
              <a:rPr lang="ko-KR" altLang="en-US" b="0" dirty="0" smtClean="0"/>
              <a:t>데이터 베이스를 </a:t>
            </a:r>
            <a:r>
              <a:rPr lang="ko-KR" altLang="en-US" b="0" dirty="0"/>
              <a:t>사용한다</a:t>
            </a:r>
            <a:r>
              <a:rPr lang="en-US" altLang="ko-KR" b="0" dirty="0"/>
              <a:t>. GeoIP </a:t>
            </a:r>
            <a:r>
              <a:rPr lang="ko-KR" altLang="en-US" b="0" dirty="0"/>
              <a:t>데이터베이스는 </a:t>
            </a:r>
            <a:r>
              <a:rPr lang="en-US" altLang="ko-KR" b="0" dirty="0"/>
              <a:t>C </a:t>
            </a:r>
            <a:r>
              <a:rPr lang="ko-KR" altLang="en-US" b="0" dirty="0"/>
              <a:t>언어 또는 </a:t>
            </a:r>
            <a:r>
              <a:rPr lang="en-US" altLang="ko-KR" b="0" dirty="0"/>
              <a:t>Apache </a:t>
            </a:r>
            <a:r>
              <a:rPr lang="ko-KR" altLang="en-US" b="0" dirty="0"/>
              <a:t>등에서 사용 가능한 </a:t>
            </a:r>
            <a:r>
              <a:rPr lang="ko-KR" altLang="en-US" b="0" dirty="0" smtClean="0"/>
              <a:t>라이브러리를 </a:t>
            </a:r>
            <a:r>
              <a:rPr lang="ko-KR" altLang="en-US" b="0" dirty="0"/>
              <a:t>제공하여 와이어샤크와도 연계해서 </a:t>
            </a:r>
            <a:r>
              <a:rPr lang="en-US" altLang="ko-KR" b="0" dirty="0"/>
              <a:t>IP </a:t>
            </a:r>
            <a:r>
              <a:rPr lang="ko-KR" altLang="en-US" b="0" dirty="0"/>
              <a:t>주소로부터 국가</a:t>
            </a:r>
            <a:r>
              <a:rPr lang="en-US" altLang="ko-KR" b="0" dirty="0"/>
              <a:t>, </a:t>
            </a:r>
            <a:r>
              <a:rPr lang="ko-KR" altLang="en-US" b="0" dirty="0"/>
              <a:t>위도</a:t>
            </a:r>
            <a:r>
              <a:rPr lang="en-US" altLang="ko-KR" b="0" dirty="0"/>
              <a:t>, </a:t>
            </a:r>
            <a:r>
              <a:rPr lang="ko-KR" altLang="en-US" b="0" dirty="0"/>
              <a:t>경도 등의 정보를 </a:t>
            </a:r>
            <a:r>
              <a:rPr lang="ko-KR" altLang="en-US" b="0" dirty="0" smtClean="0"/>
              <a:t>조사할 </a:t>
            </a:r>
            <a:r>
              <a:rPr lang="ko-KR" altLang="en-US" b="0" dirty="0"/>
              <a:t>수 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/>
              <a:t>GeoIP </a:t>
            </a:r>
            <a:r>
              <a:rPr lang="ko-KR" altLang="en-US" b="0" dirty="0"/>
              <a:t>데이터베이스의 국가 정보 데이터베이스는 </a:t>
            </a:r>
            <a:r>
              <a:rPr lang="en-US" altLang="ko-KR" b="0" dirty="0"/>
              <a:t>GeoLite Country, </a:t>
            </a:r>
            <a:r>
              <a:rPr lang="ko-KR" altLang="en-US" b="0" dirty="0"/>
              <a:t>도시 정보 </a:t>
            </a:r>
            <a:r>
              <a:rPr lang="ko-KR" altLang="en-US" b="0" dirty="0" smtClean="0"/>
              <a:t>데이터베이스는 </a:t>
            </a:r>
            <a:r>
              <a:rPr lang="en-US" altLang="ko-KR" b="0" dirty="0"/>
              <a:t>GeoLite City, AS </a:t>
            </a:r>
            <a:r>
              <a:rPr lang="ko-KR" altLang="en-US" b="0" dirty="0"/>
              <a:t>번호 데이터베이스는 </a:t>
            </a:r>
            <a:r>
              <a:rPr lang="en-US" altLang="ko-KR" b="0" dirty="0"/>
              <a:t>GeoLite ASN </a:t>
            </a:r>
            <a:r>
              <a:rPr lang="ko-KR" altLang="en-US" b="0" dirty="0"/>
              <a:t>및 </a:t>
            </a:r>
            <a:r>
              <a:rPr lang="en-US" altLang="ko-KR" b="0" dirty="0"/>
              <a:t>IPv6 </a:t>
            </a:r>
            <a:r>
              <a:rPr lang="ko-KR" altLang="en-US" b="0" dirty="0"/>
              <a:t>버전으로 구성되어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0" y="5733256"/>
            <a:ext cx="68389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0255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무료로 사용할 수 있는 </a:t>
            </a:r>
            <a:r>
              <a:rPr lang="en-US" altLang="ko-KR" dirty="0"/>
              <a:t>GeoLite </a:t>
            </a:r>
            <a:r>
              <a:rPr lang="ko-KR" altLang="en-US" dirty="0"/>
              <a:t>데이터베이스 </a:t>
            </a:r>
            <a:r>
              <a:rPr lang="en-US" altLang="ko-KR" dirty="0"/>
              <a:t>3</a:t>
            </a:r>
            <a:r>
              <a:rPr lang="ko-KR" altLang="en-US" dirty="0" smtClean="0"/>
              <a:t>개를</a:t>
            </a:r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smtClean="0"/>
              <a:t>dev.maxmind.com/geoip/geoip2/geolite2</a:t>
            </a:r>
            <a:r>
              <a:rPr lang="ko-KR" altLang="en-US" dirty="0"/>
              <a:t>에서 다운로드한다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와이어샤크에서는 </a:t>
            </a:r>
            <a:r>
              <a:rPr lang="en-US" altLang="ko-KR" dirty="0"/>
              <a:t>GeoIP </a:t>
            </a:r>
            <a:r>
              <a:rPr lang="ko-KR" altLang="en-US" dirty="0"/>
              <a:t>바이러니 형식의 파일을 읽어 </a:t>
            </a:r>
            <a:r>
              <a:rPr lang="en-US" altLang="ko-KR" dirty="0"/>
              <a:t>IP </a:t>
            </a:r>
            <a:r>
              <a:rPr lang="ko-KR" altLang="en-US" dirty="0"/>
              <a:t>주소로부터 국가명</a:t>
            </a:r>
            <a:r>
              <a:rPr lang="en-US" altLang="ko-KR" dirty="0"/>
              <a:t>, </a:t>
            </a:r>
            <a:r>
              <a:rPr lang="ko-KR" altLang="en-US" dirty="0"/>
              <a:t>도시명</a:t>
            </a:r>
            <a:r>
              <a:rPr lang="en-US" altLang="ko-KR" dirty="0"/>
              <a:t>, </a:t>
            </a:r>
            <a:r>
              <a:rPr lang="en-US" altLang="ko-KR" dirty="0" smtClean="0"/>
              <a:t>AS</a:t>
            </a:r>
            <a:r>
              <a:rPr lang="ko-KR" altLang="en-US" dirty="0" smtClean="0"/>
              <a:t>번호의 </a:t>
            </a:r>
            <a:r>
              <a:rPr lang="ko-KR" altLang="en-US" dirty="0"/>
              <a:t>이름을 변환할 수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b="1" dirty="0" smtClean="0"/>
              <a:t>GeoLite2 </a:t>
            </a:r>
            <a:r>
              <a:rPr lang="en-US" altLang="ko-KR" b="1" dirty="0"/>
              <a:t>City</a:t>
            </a:r>
            <a:r>
              <a:rPr lang="en-US" altLang="ko-KR" dirty="0"/>
              <a:t>: IPv4 </a:t>
            </a:r>
            <a:r>
              <a:rPr lang="ko-KR" altLang="en-US" dirty="0"/>
              <a:t>주소와 도시명 데이터베이스</a:t>
            </a:r>
          </a:p>
          <a:p>
            <a:pPr lvl="2"/>
            <a:r>
              <a:rPr lang="en-US" altLang="ko-KR" b="1" dirty="0" smtClean="0"/>
              <a:t>GeoLite2 </a:t>
            </a:r>
            <a:r>
              <a:rPr lang="en-US" altLang="ko-KR" b="1" dirty="0"/>
              <a:t>Country</a:t>
            </a:r>
            <a:r>
              <a:rPr lang="en-US" altLang="ko-KR" dirty="0"/>
              <a:t>: IPv4 </a:t>
            </a:r>
            <a:r>
              <a:rPr lang="ko-KR" altLang="en-US" dirty="0"/>
              <a:t>주소와 국가명 데이터베이스</a:t>
            </a:r>
          </a:p>
          <a:p>
            <a:pPr lvl="2"/>
            <a:r>
              <a:rPr lang="en-US" altLang="ko-KR" b="1" dirty="0" smtClean="0"/>
              <a:t>GeoLite2 </a:t>
            </a:r>
            <a:r>
              <a:rPr lang="en-US" altLang="ko-KR" b="1" dirty="0"/>
              <a:t>ASN</a:t>
            </a:r>
            <a:r>
              <a:rPr lang="en-US" altLang="ko-KR" dirty="0"/>
              <a:t>: IPv4 </a:t>
            </a:r>
            <a:r>
              <a:rPr lang="ko-KR" altLang="en-US" dirty="0"/>
              <a:t>주소와 </a:t>
            </a:r>
            <a:r>
              <a:rPr lang="en-US" altLang="ko-KR" dirty="0"/>
              <a:t>AS </a:t>
            </a:r>
            <a:r>
              <a:rPr lang="ko-KR" altLang="en-US" dirty="0"/>
              <a:t>번호 데이터베이스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57832"/>
            <a:ext cx="5510186" cy="345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52885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 smtClean="0"/>
              <a:t>다운로드한 </a:t>
            </a:r>
            <a:r>
              <a:rPr lang="ko-KR" altLang="en-US" dirty="0"/>
              <a:t>파일의 압축을 풀고 한 폴더에 저장한다</a:t>
            </a:r>
            <a:r>
              <a:rPr lang="en-US" altLang="ko-KR" dirty="0"/>
              <a:t>. </a:t>
            </a:r>
            <a:r>
              <a:rPr lang="ko-KR" altLang="en-US" dirty="0"/>
              <a:t>예를 들어 와이어샤크의 설치 </a:t>
            </a:r>
            <a:r>
              <a:rPr lang="ko-KR" altLang="en-US" dirty="0" smtClean="0"/>
              <a:t>디렉터리에 </a:t>
            </a:r>
            <a:r>
              <a:rPr lang="en-US" altLang="ko-KR" dirty="0"/>
              <a:t>GeoIP </a:t>
            </a:r>
            <a:r>
              <a:rPr lang="ko-KR" altLang="en-US" dirty="0"/>
              <a:t>폴더를 생성한 후 저장한다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sz="1800" dirty="0" smtClean="0"/>
          </a:p>
          <a:p>
            <a:pPr marL="733425">
              <a:buClr>
                <a:srgbClr val="C00000"/>
              </a:buClr>
              <a:buAutoNum type="arabicPeriod" startAt="2"/>
            </a:pPr>
            <a:endParaRPr lang="en-US" altLang="ko-KR" dirty="0" smtClean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132856"/>
            <a:ext cx="62103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 smtClean="0"/>
              <a:t>GeoIP </a:t>
            </a:r>
            <a:r>
              <a:rPr lang="ko-KR" altLang="en-US" dirty="0" smtClean="0"/>
              <a:t>데이터베이스 설정</a:t>
            </a:r>
            <a:endParaRPr lang="en-US" altLang="ko-KR" dirty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b="0" dirty="0" smtClean="0"/>
              <a:t>[</a:t>
            </a:r>
            <a:r>
              <a:rPr lang="en-US" altLang="ko-KR" b="0" dirty="0"/>
              <a:t>Edit] </a:t>
            </a:r>
            <a:r>
              <a:rPr lang="ko-KR" altLang="en-US" b="0" dirty="0"/>
              <a:t>메뉴에서 </a:t>
            </a:r>
            <a:r>
              <a:rPr lang="en-US" altLang="ko-KR" b="0" dirty="0"/>
              <a:t>[Preferences]</a:t>
            </a:r>
            <a:r>
              <a:rPr lang="ko-KR" altLang="en-US" b="0" dirty="0"/>
              <a:t>를 클릭하면 설정 화면이 나타난다 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18370"/>
            <a:ext cx="5057775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네트워크 위협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스미싱</a:t>
            </a:r>
            <a:endParaRPr lang="en-US" altLang="ko-KR" dirty="0" smtClean="0"/>
          </a:p>
          <a:p>
            <a:pPr lvl="1"/>
            <a:r>
              <a:rPr lang="ko-KR" altLang="en-US" b="0" dirty="0"/>
              <a:t>스미싱</a:t>
            </a:r>
            <a:r>
              <a:rPr lang="en-US" altLang="ko-KR" b="0" dirty="0"/>
              <a:t>smishing</a:t>
            </a:r>
            <a:r>
              <a:rPr lang="ko-KR" altLang="en-US" b="0" dirty="0"/>
              <a:t>은 문자 메시지</a:t>
            </a:r>
            <a:r>
              <a:rPr lang="en-US" altLang="ko-KR" b="0" dirty="0"/>
              <a:t>SMS</a:t>
            </a:r>
            <a:r>
              <a:rPr lang="ko-KR" altLang="en-US" b="0" dirty="0"/>
              <a:t>와 피싱</a:t>
            </a:r>
            <a:r>
              <a:rPr lang="en-US" altLang="ko-KR" b="0" dirty="0"/>
              <a:t>phising</a:t>
            </a:r>
            <a:r>
              <a:rPr lang="ko-KR" altLang="en-US" b="0" dirty="0"/>
              <a:t>의 합성어로</a:t>
            </a:r>
            <a:r>
              <a:rPr lang="en-US" altLang="ko-KR" b="0" dirty="0"/>
              <a:t>, SMS</a:t>
            </a:r>
            <a:r>
              <a:rPr lang="ko-KR" altLang="en-US" b="0" dirty="0"/>
              <a:t>에 포함된 </a:t>
            </a:r>
            <a:r>
              <a:rPr lang="en-US" altLang="ko-KR" b="0" dirty="0"/>
              <a:t>URL</a:t>
            </a:r>
            <a:r>
              <a:rPr lang="ko-KR" altLang="en-US" b="0" dirty="0"/>
              <a:t>을 클릭하면 </a:t>
            </a:r>
            <a:r>
              <a:rPr lang="ko-KR" altLang="en-US" b="0" dirty="0" smtClean="0"/>
              <a:t>악성 </a:t>
            </a:r>
            <a:r>
              <a:rPr lang="ko-KR" altLang="en-US" b="0" dirty="0"/>
              <a:t>앱이 설치되고</a:t>
            </a:r>
            <a:r>
              <a:rPr lang="en-US" altLang="ko-KR" b="0" dirty="0"/>
              <a:t>, </a:t>
            </a:r>
            <a:r>
              <a:rPr lang="ko-KR" altLang="en-US" b="0" dirty="0"/>
              <a:t>개인 정보나 금융 정보 등을 탈취하여 금전적인 피해를 입히거나 이차 </a:t>
            </a:r>
            <a:r>
              <a:rPr lang="ko-KR" altLang="en-US" b="0" dirty="0" smtClean="0"/>
              <a:t>공격 </a:t>
            </a:r>
            <a:r>
              <a:rPr lang="ko-KR" altLang="en-US" b="0" dirty="0"/>
              <a:t>도구로 활용하기도 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dirty="0" smtClean="0"/>
              <a:t>스미싱 </a:t>
            </a:r>
            <a:r>
              <a:rPr lang="ko-KR" altLang="en-US" dirty="0"/>
              <a:t>동작 과정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7"/>
            <a:ext cx="4800600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7001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왼쪽에서 </a:t>
            </a:r>
            <a:r>
              <a:rPr lang="en-US" altLang="ko-KR" dirty="0"/>
              <a:t>[Name Resolution]</a:t>
            </a:r>
            <a:r>
              <a:rPr lang="ko-KR" altLang="en-US" dirty="0"/>
              <a:t>을 선택하고 오른쪽에서 ‘</a:t>
            </a:r>
            <a:r>
              <a:rPr lang="en-US" altLang="ko-KR" dirty="0"/>
              <a:t>MaxMind database directories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</a:t>
            </a:r>
            <a:r>
              <a:rPr lang="en-US" altLang="ko-KR" dirty="0"/>
              <a:t>&lt;Edit&gt;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49434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3"/>
            </a:pPr>
            <a:r>
              <a:rPr lang="ko-KR" altLang="en-US" b="0" dirty="0" smtClean="0"/>
              <a:t>하단의 </a:t>
            </a:r>
            <a:r>
              <a:rPr lang="en-US" altLang="ko-KR" b="0" dirty="0"/>
              <a:t>+ </a:t>
            </a:r>
            <a:r>
              <a:rPr lang="ko-KR" altLang="en-US" b="0" dirty="0"/>
              <a:t>아이콘을 클릭한 후 와이어샤크가 액세스할 수 있도록 </a:t>
            </a:r>
            <a:r>
              <a:rPr lang="en-US" altLang="ko-KR" b="0" dirty="0"/>
              <a:t>GeoIP </a:t>
            </a:r>
            <a:r>
              <a:rPr lang="ko-KR" altLang="en-US" b="0" dirty="0"/>
              <a:t>데이터베이스가 저장되어 있는 폴더의 경로를 지정하고 </a:t>
            </a:r>
            <a:r>
              <a:rPr lang="en-US" altLang="ko-KR" b="0" dirty="0"/>
              <a:t>&lt;</a:t>
            </a:r>
            <a:r>
              <a:rPr lang="ko-KR" altLang="en-US" b="0" dirty="0"/>
              <a:t>확인</a:t>
            </a:r>
            <a:r>
              <a:rPr lang="en-US" altLang="ko-KR" b="0" dirty="0"/>
              <a:t>&gt;</a:t>
            </a:r>
            <a:r>
              <a:rPr lang="ko-KR" altLang="en-US" b="0" dirty="0"/>
              <a:t>을 클릭한다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3"/>
            </a:pPr>
            <a:endParaRPr lang="en-US" altLang="ko-KR" dirty="0" smtClean="0"/>
          </a:p>
          <a:p>
            <a:pPr marL="447675" lvl="2" indent="0">
              <a:buClr>
                <a:srgbClr val="C00000"/>
              </a:buClr>
              <a:buNone/>
            </a:pPr>
            <a:r>
              <a:rPr lang="en-US" altLang="ko-KR" dirty="0"/>
              <a:t>GeoIP </a:t>
            </a:r>
            <a:r>
              <a:rPr lang="ko-KR" altLang="en-US" dirty="0"/>
              <a:t>데이터베이스를 와이어샤크 화면에서 확인해보자</a:t>
            </a:r>
            <a:r>
              <a:rPr lang="en-US" altLang="ko-KR" dirty="0"/>
              <a:t>. </a:t>
            </a:r>
            <a:r>
              <a:rPr lang="ko-KR" altLang="en-US" dirty="0"/>
              <a:t>와이어샤크에서 패킷을 캡처한 </a:t>
            </a:r>
            <a:r>
              <a:rPr lang="ko-KR" altLang="en-US" dirty="0" smtClean="0"/>
              <a:t>후 통계</a:t>
            </a:r>
            <a:r>
              <a:rPr lang="en-US" altLang="ko-KR" dirty="0" smtClean="0"/>
              <a:t>(Endpoints) </a:t>
            </a:r>
            <a:r>
              <a:rPr lang="ko-KR" altLang="en-US" dirty="0" smtClean="0"/>
              <a:t>기능을 이용하여 캡처한 패킷의 국가별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도시별</a:t>
            </a:r>
            <a:r>
              <a:rPr lang="en-US" altLang="ko-KR" dirty="0" smtClean="0"/>
              <a:t>, AS </a:t>
            </a:r>
            <a:r>
              <a:rPr lang="ko-KR" altLang="en-US" dirty="0" smtClean="0"/>
              <a:t>번호별 등의 통계를 살펴볼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59471"/>
            <a:ext cx="40767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/>
              <a:t>GeoIP </a:t>
            </a:r>
            <a:r>
              <a:rPr lang="ko-KR" altLang="en-US" dirty="0"/>
              <a:t>데이터베이스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와이어샤크를 실행한 후 패킷을 캡처하고 싶은 국가나 도시의 웹 사이트에 접속하여 </a:t>
            </a:r>
            <a:r>
              <a:rPr lang="ko-KR" altLang="en-US" dirty="0" smtClean="0"/>
              <a:t>일정 시간이 </a:t>
            </a:r>
            <a:r>
              <a:rPr lang="ko-KR" altLang="en-US" dirty="0"/>
              <a:t>지나면 캡처를 </a:t>
            </a:r>
            <a:r>
              <a:rPr lang="ko-KR" altLang="en-US" dirty="0" smtClean="0"/>
              <a:t>정지한다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391147"/>
            <a:ext cx="563880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[Statistics] </a:t>
            </a:r>
            <a:r>
              <a:rPr lang="ko-KR" altLang="en-US" dirty="0"/>
              <a:t>메뉴의 </a:t>
            </a:r>
            <a:r>
              <a:rPr lang="en-US" altLang="ko-KR" dirty="0"/>
              <a:t>[Endpoints]</a:t>
            </a:r>
            <a:r>
              <a:rPr lang="ko-KR" altLang="en-US" dirty="0"/>
              <a:t>를 클릭하면 리스트 화면이 나타난다</a:t>
            </a:r>
            <a:r>
              <a:rPr lang="en-US" altLang="ko-KR" dirty="0"/>
              <a:t>.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패킷</a:t>
            </a:r>
            <a:r>
              <a:rPr lang="en-US" altLang="ko-KR" dirty="0"/>
              <a:t>, </a:t>
            </a:r>
            <a:r>
              <a:rPr lang="ko-KR" altLang="en-US" dirty="0"/>
              <a:t>바이트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송신 패킷</a:t>
            </a:r>
            <a:r>
              <a:rPr lang="en-US" altLang="ko-KR" dirty="0" smtClean="0"/>
              <a:t>, </a:t>
            </a:r>
            <a:r>
              <a:rPr lang="ko-KR" altLang="en-US" dirty="0"/>
              <a:t>송신 바이트</a:t>
            </a:r>
            <a:r>
              <a:rPr lang="en-US" altLang="ko-KR" dirty="0"/>
              <a:t>, </a:t>
            </a:r>
            <a:r>
              <a:rPr lang="ko-KR" altLang="en-US" dirty="0"/>
              <a:t>수신 </a:t>
            </a:r>
            <a:r>
              <a:rPr lang="ko-KR" altLang="en-US" dirty="0" smtClean="0"/>
              <a:t>패킷</a:t>
            </a:r>
            <a:r>
              <a:rPr lang="en-US" altLang="ko-KR" dirty="0" smtClean="0"/>
              <a:t>, </a:t>
            </a:r>
            <a:r>
              <a:rPr lang="ko-KR" altLang="en-US" dirty="0"/>
              <a:t>수신 바이트와 함께 국가</a:t>
            </a:r>
            <a:r>
              <a:rPr lang="en-US" altLang="ko-KR" dirty="0"/>
              <a:t>, </a:t>
            </a:r>
            <a:r>
              <a:rPr lang="ko-KR" altLang="en-US" dirty="0"/>
              <a:t>도시</a:t>
            </a:r>
            <a:r>
              <a:rPr lang="en-US" altLang="ko-KR" dirty="0"/>
              <a:t>, AS </a:t>
            </a:r>
            <a:r>
              <a:rPr lang="ko-KR" altLang="en-US" dirty="0" smtClean="0"/>
              <a:t>번호</a:t>
            </a:r>
            <a:r>
              <a:rPr lang="en-US" altLang="ko-KR" dirty="0"/>
              <a:t>, AS </a:t>
            </a:r>
            <a:r>
              <a:rPr lang="ko-KR" altLang="en-US" dirty="0"/>
              <a:t>조직 등의 정보를 확인할 수 있다</a:t>
            </a:r>
            <a:r>
              <a:rPr lang="en-US" altLang="ko-KR" dirty="0"/>
              <a:t>. </a:t>
            </a:r>
            <a:r>
              <a:rPr lang="ko-KR" altLang="en-US" dirty="0"/>
              <a:t>데이터나 보안상의 이유 등으로 정보가 </a:t>
            </a:r>
            <a:r>
              <a:rPr lang="ko-KR" altLang="en-US" dirty="0" smtClean="0"/>
              <a:t>나타나지 않는 </a:t>
            </a:r>
            <a:r>
              <a:rPr lang="ko-KR" altLang="en-US" dirty="0"/>
              <a:t>부분도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25" y="2551137"/>
            <a:ext cx="6848475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dirty="0" smtClean="0"/>
              <a:t>지리 정보 확인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Endpoints </a:t>
            </a:r>
            <a:r>
              <a:rPr lang="ko-KR" altLang="en-US" dirty="0"/>
              <a:t>리스트 화면 하단의 </a:t>
            </a:r>
            <a:r>
              <a:rPr lang="en-US" altLang="ko-KR" dirty="0"/>
              <a:t>&lt;Map&gt;</a:t>
            </a:r>
            <a:r>
              <a:rPr lang="ko-KR" altLang="en-US" dirty="0"/>
              <a:t>을 클릭한다</a:t>
            </a:r>
            <a:r>
              <a:rPr lang="en-US" altLang="ko-KR" dirty="0"/>
              <a:t>. </a:t>
            </a:r>
            <a:r>
              <a:rPr lang="ko-KR" altLang="en-US" dirty="0"/>
              <a:t>패킷에 포함된 </a:t>
            </a:r>
            <a:r>
              <a:rPr lang="en-US" altLang="ko-KR" dirty="0"/>
              <a:t>IP </a:t>
            </a:r>
            <a:r>
              <a:rPr lang="ko-KR" altLang="en-US" dirty="0"/>
              <a:t>주소로부터 </a:t>
            </a:r>
            <a:r>
              <a:rPr lang="en-US" altLang="ko-KR" dirty="0" smtClean="0"/>
              <a:t>GeoIP</a:t>
            </a:r>
            <a:r>
              <a:rPr lang="ko-KR" altLang="en-US" dirty="0" smtClean="0"/>
              <a:t>데이터베이스를 </a:t>
            </a:r>
            <a:r>
              <a:rPr lang="ko-KR" altLang="en-US" dirty="0"/>
              <a:t>참조하여 지도 화면을 컴퓨터에 파일로 생성해서 보여준다</a:t>
            </a:r>
            <a:r>
              <a:rPr lang="en-US" altLang="ko-KR" dirty="0"/>
              <a:t>. </a:t>
            </a:r>
            <a:r>
              <a:rPr lang="ko-KR" altLang="en-US" dirty="0"/>
              <a:t>지도는 </a:t>
            </a:r>
            <a:r>
              <a:rPr lang="ko-KR" altLang="en-US" dirty="0" smtClean="0"/>
              <a:t>디폴트로 지정된 </a:t>
            </a:r>
            <a:r>
              <a:rPr lang="ko-KR" altLang="en-US" dirty="0"/>
              <a:t>웹 브라우저에 나타나는데 보안상의 이유 등으로 스크립트 실행이 실패하는 </a:t>
            </a:r>
            <a:r>
              <a:rPr lang="ko-KR" altLang="en-US" dirty="0" smtClean="0"/>
              <a:t>경우가 있다</a:t>
            </a:r>
            <a:r>
              <a:rPr lang="en-US" altLang="ko-KR" dirty="0"/>
              <a:t>. </a:t>
            </a:r>
            <a:r>
              <a:rPr lang="ko-KR" altLang="en-US" dirty="0"/>
              <a:t>이럴 때는 다른 웹 브라우저에서 확인하면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92062"/>
            <a:ext cx="5688632" cy="372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550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07. GeoIP </a:t>
            </a:r>
            <a:r>
              <a:rPr lang="ko-KR" altLang="en-US" dirty="0"/>
              <a:t>덤프 분석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지도에서 임의의 위치를 클릭하면 </a:t>
            </a:r>
            <a:r>
              <a:rPr lang="en-US" altLang="ko-KR" dirty="0"/>
              <a:t>ISP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 </a:t>
            </a:r>
            <a:r>
              <a:rPr lang="ko-KR" altLang="en-US" dirty="0"/>
              <a:t>도시</a:t>
            </a:r>
            <a:r>
              <a:rPr lang="en-US" altLang="ko-KR" dirty="0"/>
              <a:t>, </a:t>
            </a:r>
            <a:r>
              <a:rPr lang="ko-KR" altLang="en-US" dirty="0"/>
              <a:t>패킷 수</a:t>
            </a:r>
            <a:r>
              <a:rPr lang="en-US" altLang="ko-KR" dirty="0"/>
              <a:t>, </a:t>
            </a:r>
            <a:r>
              <a:rPr lang="ko-KR" altLang="en-US" dirty="0"/>
              <a:t>바이트 수와 같은 정보가 </a:t>
            </a:r>
            <a:r>
              <a:rPr lang="ko-KR" altLang="en-US" dirty="0" smtClean="0"/>
              <a:t>나타난다</a:t>
            </a:r>
            <a:r>
              <a:rPr lang="en-US" altLang="ko-KR" dirty="0" smtClean="0"/>
              <a:t>.</a:t>
            </a:r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 smtClean="0"/>
          </a:p>
          <a:p>
            <a:pPr marL="790575" lvl="2" indent="-342900">
              <a:buClr>
                <a:srgbClr val="C00000"/>
              </a:buClr>
              <a:buFont typeface="+mj-lt"/>
              <a:buAutoNum type="arabicPeriod" startAt="2"/>
            </a:pPr>
            <a:endParaRPr lang="en-US" altLang="ko-KR" dirty="0"/>
          </a:p>
          <a:p>
            <a:pPr marL="447675" lvl="2" indent="0">
              <a:buClr>
                <a:srgbClr val="C00000"/>
              </a:buClr>
              <a:buNone/>
            </a:pPr>
            <a:r>
              <a:rPr lang="ko-KR" altLang="en-US" dirty="0"/>
              <a:t>와이어샤크에서 </a:t>
            </a:r>
            <a:r>
              <a:rPr lang="en-US" altLang="ko-KR" dirty="0"/>
              <a:t>GeoIP</a:t>
            </a:r>
            <a:r>
              <a:rPr lang="ko-KR" altLang="en-US" dirty="0"/>
              <a:t>와 연계함으로써 해커의 출발지를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398" y="2132856"/>
            <a:ext cx="35909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228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6139</TotalTime>
  <Words>5717</Words>
  <Application>Microsoft Office PowerPoint</Application>
  <PresentationFormat>화면 슬라이드 쇼(4:3)</PresentationFormat>
  <Paragraphs>485</Paragraphs>
  <Slides>95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96" baseType="lpstr">
      <vt:lpstr>Office 테마</vt:lpstr>
      <vt:lpstr>PowerPoint 프레젠테이션</vt:lpstr>
      <vt:lpstr>PowerPoint 프레젠테이션</vt:lpstr>
      <vt:lpstr>PowerPoint 프레젠테이션</vt:lpstr>
      <vt:lpstr>01. 네트워크 보안</vt:lpstr>
      <vt:lpstr>01. 네트워크 보안</vt:lpstr>
      <vt:lpstr>01. 네트워크 보안</vt:lpstr>
      <vt:lpstr>01. 네트워크 보안</vt:lpstr>
      <vt:lpstr>01. 네트워크 보안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02. 네트워크 위협</vt:lpstr>
      <vt:lpstr>03. 네트워크 공격 기술</vt:lpstr>
      <vt:lpstr>03. 네트워크 공격 기술</vt:lpstr>
      <vt:lpstr>03. 네트워크 공격 기술</vt:lpstr>
      <vt:lpstr>03. 네트워크 공격 기술</vt:lpstr>
      <vt:lpstr>03. 네트워크 공격 기술</vt:lpstr>
      <vt:lpstr>04. 시스템 보안 기술</vt:lpstr>
      <vt:lpstr>04. 시스템 보안 기술 </vt:lpstr>
      <vt:lpstr>04. 시스템 보안 기술 </vt:lpstr>
      <vt:lpstr>04. 시스템 보안 기술 </vt:lpstr>
      <vt:lpstr>04. 시스템 보안 기술 </vt:lpstr>
      <vt:lpstr>04. 시스템 보안 기술 </vt:lpstr>
      <vt:lpstr>04. 시스템 보안 기술 </vt:lpstr>
      <vt:lpstr>04. 시스템 보안 기술 </vt:lpstr>
      <vt:lpstr>04. 시스템 보안 기술</vt:lpstr>
      <vt:lpstr>04. 시스템 보안 기술</vt:lpstr>
      <vt:lpstr>04. 시스템 보안 기술</vt:lpstr>
      <vt:lpstr>04. 시스템 보안 기술 </vt:lpstr>
      <vt:lpstr>04. 시스템 보안 기술 </vt:lpstr>
      <vt:lpstr>04. 시스템 보안 기술 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04. 시스템 보안 기술</vt:lpstr>
      <vt:lpstr>05. 암호 보안 기술</vt:lpstr>
      <vt:lpstr>05. 암호 보안 기술</vt:lpstr>
      <vt:lpstr>05. 암호 보안 기술</vt:lpstr>
      <vt:lpstr>05. 암호 보안 기술</vt:lpstr>
      <vt:lpstr>05. 암호 보안 기술</vt:lpstr>
      <vt:lpstr>05. 암호 보안 기술</vt:lpstr>
      <vt:lpstr>05. 암호 보안 기술</vt:lpstr>
      <vt:lpstr>06. 메일 보안 기술</vt:lpstr>
      <vt:lpstr>06. 메일 보안 기술</vt:lpstr>
      <vt:lpstr>06. 메일 보안 기술</vt:lpstr>
      <vt:lpstr>06. 메일 보안 기술</vt:lpstr>
      <vt:lpstr>06. 메일 보안 기술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  <vt:lpstr>07. GeoIP 덤프 분석 - 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강은희</cp:lastModifiedBy>
  <cp:revision>637</cp:revision>
  <dcterms:created xsi:type="dcterms:W3CDTF">2012-07-11T10:23:22Z</dcterms:created>
  <dcterms:modified xsi:type="dcterms:W3CDTF">2019-08-19T07:54:12Z</dcterms:modified>
</cp:coreProperties>
</file>